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1"/>
  </p:sldMasterIdLst>
  <p:notesMasterIdLst>
    <p:notesMasterId r:id="rId68"/>
  </p:notesMasterIdLst>
  <p:sldIdLst>
    <p:sldId id="256" r:id="rId2"/>
    <p:sldId id="259" r:id="rId3"/>
    <p:sldId id="260" r:id="rId4"/>
    <p:sldId id="261" r:id="rId5"/>
    <p:sldId id="328" r:id="rId6"/>
    <p:sldId id="264" r:id="rId7"/>
    <p:sldId id="265" r:id="rId8"/>
    <p:sldId id="314" r:id="rId9"/>
    <p:sldId id="266" r:id="rId10"/>
    <p:sldId id="316" r:id="rId11"/>
    <p:sldId id="267" r:id="rId12"/>
    <p:sldId id="269" r:id="rId13"/>
    <p:sldId id="268" r:id="rId14"/>
    <p:sldId id="270" r:id="rId15"/>
    <p:sldId id="271" r:id="rId16"/>
    <p:sldId id="272" r:id="rId17"/>
    <p:sldId id="273" r:id="rId18"/>
    <p:sldId id="329" r:id="rId19"/>
    <p:sldId id="317" r:id="rId20"/>
    <p:sldId id="274" r:id="rId21"/>
    <p:sldId id="275" r:id="rId22"/>
    <p:sldId id="276" r:id="rId23"/>
    <p:sldId id="318" r:id="rId24"/>
    <p:sldId id="319" r:id="rId25"/>
    <p:sldId id="278" r:id="rId26"/>
    <p:sldId id="279" r:id="rId27"/>
    <p:sldId id="280" r:id="rId28"/>
    <p:sldId id="284" r:id="rId29"/>
    <p:sldId id="281" r:id="rId30"/>
    <p:sldId id="282" r:id="rId31"/>
    <p:sldId id="283" r:id="rId32"/>
    <p:sldId id="285" r:id="rId33"/>
    <p:sldId id="321" r:id="rId34"/>
    <p:sldId id="322" r:id="rId35"/>
    <p:sldId id="323" r:id="rId36"/>
    <p:sldId id="286" r:id="rId37"/>
    <p:sldId id="331" r:id="rId38"/>
    <p:sldId id="332" r:id="rId39"/>
    <p:sldId id="287" r:id="rId40"/>
    <p:sldId id="333" r:id="rId41"/>
    <p:sldId id="290" r:id="rId42"/>
    <p:sldId id="291" r:id="rId43"/>
    <p:sldId id="292" r:id="rId44"/>
    <p:sldId id="293" r:id="rId45"/>
    <p:sldId id="294" r:id="rId46"/>
    <p:sldId id="295" r:id="rId47"/>
    <p:sldId id="296" r:id="rId48"/>
    <p:sldId id="297" r:id="rId49"/>
    <p:sldId id="298" r:id="rId50"/>
    <p:sldId id="325" r:id="rId51"/>
    <p:sldId id="300" r:id="rId52"/>
    <p:sldId id="334" r:id="rId53"/>
    <p:sldId id="301" r:id="rId54"/>
    <p:sldId id="302" r:id="rId55"/>
    <p:sldId id="326" r:id="rId56"/>
    <p:sldId id="327" r:id="rId57"/>
    <p:sldId id="303" r:id="rId58"/>
    <p:sldId id="304" r:id="rId59"/>
    <p:sldId id="305" r:id="rId60"/>
    <p:sldId id="306" r:id="rId61"/>
    <p:sldId id="308" r:id="rId62"/>
    <p:sldId id="310" r:id="rId63"/>
    <p:sldId id="309" r:id="rId64"/>
    <p:sldId id="330" r:id="rId65"/>
    <p:sldId id="311" r:id="rId66"/>
    <p:sldId id="313" r:id="rId6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0"/>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charset="0"/>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charset="0"/>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charset="0"/>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320" autoAdjust="0"/>
  </p:normalViewPr>
  <p:slideViewPr>
    <p:cSldViewPr>
      <p:cViewPr varScale="1">
        <p:scale>
          <a:sx n="83" d="100"/>
          <a:sy n="83" d="100"/>
        </p:scale>
        <p:origin x="-143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C09048-C3B9-C94E-BF1D-8DA89C8E5D08}" type="datetimeFigureOut">
              <a:rPr lang="en-US" smtClean="0"/>
              <a:t>1/28/17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7201AF-7CEB-8546-A578-FFFAB94A9520}" type="slidenum">
              <a:rPr lang="en-US" smtClean="0"/>
              <a:t>‹#›</a:t>
            </a:fld>
            <a:endParaRPr lang="en-US"/>
          </a:p>
        </p:txBody>
      </p:sp>
    </p:spTree>
    <p:extLst>
      <p:ext uri="{BB962C8B-B14F-4D97-AF65-F5344CB8AC3E}">
        <p14:creationId xmlns:p14="http://schemas.microsoft.com/office/powerpoint/2010/main" val="41144726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Quick</a:t>
            </a:r>
            <a:r>
              <a:rPr lang="en-US" baseline="0" dirty="0" smtClean="0"/>
              <a:t> intro to supervised learning</a:t>
            </a:r>
          </a:p>
          <a:p>
            <a:pPr marL="171450" indent="-171450">
              <a:buFontTx/>
              <a:buChar char="-"/>
            </a:pPr>
            <a:r>
              <a:rPr lang="en-US" dirty="0" smtClean="0"/>
              <a:t>Algorithm given labeled</a:t>
            </a:r>
            <a:r>
              <a:rPr lang="en-US" baseline="0" dirty="0" smtClean="0"/>
              <a:t> images. Say a bunch of images of dogs and a bunch of images of cats</a:t>
            </a:r>
            <a:r>
              <a:rPr lang="is-IS" baseline="0" dirty="0" smtClean="0"/>
              <a:t>…</a:t>
            </a:r>
          </a:p>
          <a:p>
            <a:pPr marL="171450" indent="-171450">
              <a:buFontTx/>
              <a:buChar char="-"/>
            </a:pPr>
            <a:r>
              <a:rPr lang="is-IS" baseline="0" dirty="0" smtClean="0"/>
              <a:t>Using these images the algorithm is trained to recognize new unseen images of cats or dogs. So when the algoirthm is fed a new image we hope that it produces the correct label</a:t>
            </a:r>
          </a:p>
          <a:p>
            <a:pPr marL="171450" indent="-171450">
              <a:buFontTx/>
              <a:buChar char="-"/>
            </a:pPr>
            <a:r>
              <a:rPr lang="is-IS" baseline="0" dirty="0" smtClean="0"/>
              <a:t>Setting very general. data could be almost anything: symptoms.. </a:t>
            </a:r>
            <a:r>
              <a:rPr lang="en-US" baseline="0" dirty="0" smtClean="0"/>
              <a:t>A</a:t>
            </a:r>
            <a:r>
              <a:rPr lang="is-IS" baseline="0" dirty="0" smtClean="0"/>
              <a:t>nd the labels could be illnesses.</a:t>
            </a:r>
          </a:p>
          <a:p>
            <a:pPr marL="171450" indent="-171450">
              <a:buFontTx/>
              <a:buChar char="-"/>
            </a:pPr>
            <a:r>
              <a:rPr lang="is-IS" baseline="0" dirty="0" smtClean="0"/>
              <a:t>Or as we’ll see later .. </a:t>
            </a:r>
            <a:r>
              <a:rPr lang="en-US" baseline="0" dirty="0" smtClean="0"/>
              <a:t>H</a:t>
            </a:r>
            <a:r>
              <a:rPr lang="is-IS" baseline="0" dirty="0" smtClean="0"/>
              <a:t>andwritten digits</a:t>
            </a: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6</a:t>
            </a:fld>
            <a:endParaRPr lang="en-US"/>
          </a:p>
        </p:txBody>
      </p:sp>
    </p:spTree>
    <p:extLst>
      <p:ext uri="{BB962C8B-B14F-4D97-AF65-F5344CB8AC3E}">
        <p14:creationId xmlns:p14="http://schemas.microsoft.com/office/powerpoint/2010/main" val="3860611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thing</a:t>
            </a:r>
            <a:r>
              <a:rPr lang="en-US" baseline="0" dirty="0" smtClean="0"/>
              <a:t> we can do is instead of having one neuron, we can compose several of these neurons together. In this diagram we have 5 neurons, 4 are connected to the input and their outputs feed into one neuron. We can refer to the first set of 4 neurons as the first layer and the last final neuron as being a second layer. It’s common in the field of neural </a:t>
            </a:r>
            <a:r>
              <a:rPr lang="en-US" baseline="0" dirty="0" err="1" smtClean="0"/>
              <a:t>netwroks</a:t>
            </a:r>
            <a:r>
              <a:rPr lang="en-US" baseline="0" dirty="0" smtClean="0"/>
              <a:t> to talk about the input nodes as a visible input (layer), the 4 neurons as the first hidden layer, and the last neuron as the 2</a:t>
            </a:r>
            <a:r>
              <a:rPr lang="en-US" baseline="30000" dirty="0" smtClean="0"/>
              <a:t>nd</a:t>
            </a:r>
            <a:r>
              <a:rPr lang="en-US" baseline="0" dirty="0" smtClean="0"/>
              <a:t> </a:t>
            </a:r>
            <a:r>
              <a:rPr lang="en-US" baseline="0" dirty="0" err="1" smtClean="0"/>
              <a:t>hiden</a:t>
            </a:r>
            <a:r>
              <a:rPr lang="en-US" baseline="0" dirty="0" smtClean="0"/>
              <a:t> layer, with the output node being its own layer as well. </a:t>
            </a:r>
          </a:p>
          <a:p>
            <a:endParaRPr lang="en-US" baseline="0" dirty="0" smtClean="0"/>
          </a:p>
          <a:p>
            <a:r>
              <a:rPr lang="en-US" baseline="0" dirty="0" smtClean="0"/>
              <a:t>So the key point is that instead of having a single neuron and single layer, like we did with perceptron, we now have 2 layers and it’s </a:t>
            </a:r>
            <a:r>
              <a:rPr lang="en-US" baseline="0" dirty="0" err="1" smtClean="0"/>
              <a:t>hopefulyl</a:t>
            </a:r>
            <a:r>
              <a:rPr lang="en-US" baseline="0" dirty="0" smtClean="0"/>
              <a:t> not hard to see how we can </a:t>
            </a:r>
            <a:r>
              <a:rPr lang="en-US" baseline="0" dirty="0" err="1" smtClean="0"/>
              <a:t>generalzie</a:t>
            </a:r>
            <a:r>
              <a:rPr lang="en-US" baseline="0" dirty="0" smtClean="0"/>
              <a:t> this to n layers.</a:t>
            </a: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15</a:t>
            </a:fld>
            <a:endParaRPr lang="en-US"/>
          </a:p>
        </p:txBody>
      </p:sp>
    </p:spTree>
    <p:extLst>
      <p:ext uri="{BB962C8B-B14F-4D97-AF65-F5344CB8AC3E}">
        <p14:creationId xmlns:p14="http://schemas.microsoft.com/office/powerpoint/2010/main" val="128400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t</a:t>
            </a:r>
            <a:r>
              <a:rPr lang="en-US" dirty="0" smtClean="0"/>
              <a:t>here is also no</a:t>
            </a:r>
            <a:r>
              <a:rPr lang="en-US" baseline="0" dirty="0" smtClean="0"/>
              <a:t> reason we have to stick to an indicator function as the </a:t>
            </a:r>
            <a:r>
              <a:rPr lang="en-US" baseline="0" dirty="0" err="1" smtClean="0"/>
              <a:t>activatiuon</a:t>
            </a:r>
            <a:r>
              <a:rPr lang="en-US" baseline="0" dirty="0" smtClean="0"/>
              <a:t> function, we can </a:t>
            </a:r>
            <a:r>
              <a:rPr lang="en-US" baseline="0" dirty="0" err="1" smtClean="0"/>
              <a:t>generalzie</a:t>
            </a:r>
            <a:r>
              <a:rPr lang="en-US" baseline="0" dirty="0" smtClean="0"/>
              <a:t> this to be anything.</a:t>
            </a: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16</a:t>
            </a:fld>
            <a:endParaRPr lang="en-US"/>
          </a:p>
        </p:txBody>
      </p:sp>
    </p:spTree>
    <p:extLst>
      <p:ext uri="{BB962C8B-B14F-4D97-AF65-F5344CB8AC3E}">
        <p14:creationId xmlns:p14="http://schemas.microsoft.com/office/powerpoint/2010/main" val="2862366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Except for the activation function to make sense it should something that’s increasing .. Much like the biological neuron would give off an electrical signal which is the larger the more stimulation from other neurons it receives.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HH model is an attempt to model this phenomenon. The longer a neuron is exposed to input signal the more its potential increases in millivolts and then eventually dies down.</a:t>
            </a:r>
            <a:endParaRPr lang="en-US" dirty="0" smtClean="0"/>
          </a:p>
          <a:p>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17</a:t>
            </a:fld>
            <a:endParaRPr lang="en-US"/>
          </a:p>
        </p:txBody>
      </p:sp>
    </p:spTree>
    <p:extLst>
      <p:ext uri="{BB962C8B-B14F-4D97-AF65-F5344CB8AC3E}">
        <p14:creationId xmlns:p14="http://schemas.microsoft.com/office/powerpoint/2010/main" val="781429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need to use something as complicated as HH model. In fact, the most common choices of activation function are these three. is the</a:t>
            </a:r>
            <a:r>
              <a:rPr lang="en-US" baseline="0" dirty="0" smtClean="0"/>
              <a:t> logistic function which is smooth and differentiable and so is a bit like HH.  </a:t>
            </a:r>
            <a:r>
              <a:rPr lang="en-US" baseline="0" dirty="0" err="1" smtClean="0"/>
              <a:t>ReLu</a:t>
            </a:r>
            <a:r>
              <a:rPr lang="en-US" baseline="0" dirty="0" smtClean="0"/>
              <a:t> is a piecewise linear function (basically the </a:t>
            </a:r>
            <a:r>
              <a:rPr lang="en-US" baseline="0" dirty="0" err="1" smtClean="0"/>
              <a:t>positiver</a:t>
            </a:r>
            <a:r>
              <a:rPr lang="en-US" baseline="0" dirty="0" smtClean="0"/>
              <a:t> part) which is cheap to compute and shown to be really effective in deep learning. There is also the ultra-simple linear activation function (basically identity function) which is restricted to the final layer, otherwise it’s a bit too simple.  </a:t>
            </a: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18</a:t>
            </a:fld>
            <a:endParaRPr lang="en-US"/>
          </a:p>
        </p:txBody>
      </p:sp>
    </p:spTree>
    <p:extLst>
      <p:ext uri="{BB962C8B-B14F-4D97-AF65-F5344CB8AC3E}">
        <p14:creationId xmlns:p14="http://schemas.microsoft.com/office/powerpoint/2010/main" val="781429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need to use something as complicated as HH model. In fact, the most common choices of activation function are these three. is the</a:t>
            </a:r>
            <a:r>
              <a:rPr lang="en-US" baseline="0" dirty="0" smtClean="0"/>
              <a:t> logistic function which is smooth and differentiable and so is a bit like HH.  </a:t>
            </a:r>
            <a:r>
              <a:rPr lang="en-US" baseline="0" dirty="0" err="1" smtClean="0"/>
              <a:t>ReLu</a:t>
            </a:r>
            <a:r>
              <a:rPr lang="en-US" baseline="0" dirty="0" smtClean="0"/>
              <a:t> is a piecewise linear function (basically the </a:t>
            </a:r>
            <a:r>
              <a:rPr lang="en-US" baseline="0" dirty="0" err="1" smtClean="0"/>
              <a:t>positiver</a:t>
            </a:r>
            <a:r>
              <a:rPr lang="en-US" baseline="0" dirty="0" smtClean="0"/>
              <a:t> part) which is cheap to compute and shown to be really effective in deep learning. There is also the ultra-simple linear activation function (basically identity function) which is restricted to the final layer, otherwise it’s a bit too simple.  </a:t>
            </a: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19</a:t>
            </a:fld>
            <a:endParaRPr lang="en-US"/>
          </a:p>
        </p:txBody>
      </p:sp>
    </p:spTree>
    <p:extLst>
      <p:ext uri="{BB962C8B-B14F-4D97-AF65-F5344CB8AC3E}">
        <p14:creationId xmlns:p14="http://schemas.microsoft.com/office/powerpoint/2010/main" val="781429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it’s worth</a:t>
            </a:r>
            <a:r>
              <a:rPr lang="en-US" baseline="0" dirty="0" smtClean="0"/>
              <a:t> mentioning that the output layer of a neural network doesn’t have to be a single neuron, it could be a number of them. In fact we will see this a lot in deep learning where the output is a bunch of neurons representing a probability distribution over labels.</a:t>
            </a: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20</a:t>
            </a:fld>
            <a:endParaRPr lang="en-US"/>
          </a:p>
        </p:txBody>
      </p:sp>
    </p:spTree>
    <p:extLst>
      <p:ext uri="{BB962C8B-B14F-4D97-AF65-F5344CB8AC3E}">
        <p14:creationId xmlns:p14="http://schemas.microsoft.com/office/powerpoint/2010/main" val="2997000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fundamental property of neural networks is that by having just 2 layers, and having many neurons it’s possible to reproduce any function in some class, I think it</a:t>
            </a:r>
            <a:r>
              <a:rPr lang="uk-UA" baseline="0" dirty="0" smtClean="0"/>
              <a:t>’</a:t>
            </a:r>
            <a:r>
              <a:rPr lang="en-US" baseline="0" dirty="0" smtClean="0"/>
              <a:t>s smooth continuous functions. Of course there are some conditions for the theorem to hold but despite this result, in practice it’s found that actually having many layers is what makes a NN effective.</a:t>
            </a: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21</a:t>
            </a:fld>
            <a:endParaRPr lang="en-US"/>
          </a:p>
        </p:txBody>
      </p:sp>
    </p:spTree>
    <p:extLst>
      <p:ext uri="{BB962C8B-B14F-4D97-AF65-F5344CB8AC3E}">
        <p14:creationId xmlns:p14="http://schemas.microsoft.com/office/powerpoint/2010/main" val="3638398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Training</a:t>
            </a:r>
            <a:r>
              <a:rPr lang="en-US" baseline="0" dirty="0" smtClean="0"/>
              <a:t> the neural network is done in much the same way as any other machine learning algorithm</a:t>
            </a:r>
          </a:p>
          <a:p>
            <a:endParaRPr lang="en-US" baseline="0" dirty="0" smtClean="0"/>
          </a:p>
          <a:p>
            <a:r>
              <a:rPr lang="en-US" baseline="0" dirty="0" smtClean="0"/>
              <a:t>The </a:t>
            </a:r>
            <a:r>
              <a:rPr lang="en-US" baseline="0" dirty="0" err="1" smtClean="0"/>
              <a:t>ocnvention</a:t>
            </a:r>
            <a:r>
              <a:rPr lang="en-US" baseline="0" dirty="0" smtClean="0"/>
              <a:t> is to somehow quantify how bad the network’s current performance is on the </a:t>
            </a:r>
            <a:r>
              <a:rPr lang="en-US" baseline="0" dirty="0" err="1" smtClean="0"/>
              <a:t>traning</a:t>
            </a:r>
            <a:r>
              <a:rPr lang="en-US" baseline="0" dirty="0" smtClean="0"/>
              <a:t> data. And one measure of this is a loss function</a:t>
            </a: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22</a:t>
            </a:fld>
            <a:endParaRPr lang="en-US"/>
          </a:p>
        </p:txBody>
      </p:sp>
    </p:spTree>
    <p:extLst>
      <p:ext uri="{BB962C8B-B14F-4D97-AF65-F5344CB8AC3E}">
        <p14:creationId xmlns:p14="http://schemas.microsoft.com/office/powerpoint/2010/main" val="3184711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the training data as a bunch a</a:t>
            </a:r>
            <a:r>
              <a:rPr lang="en-US" baseline="0" dirty="0" smtClean="0"/>
              <a:t> pair of vectors x, y. Imagine the parameters to tune are w, the predictive function is f. One example of a loss function is taking the difference between what f hat predicts and the actual labels y .. and taking the sum of their </a:t>
            </a:r>
            <a:r>
              <a:rPr lang="en-US" baseline="0" dirty="0" err="1" smtClean="0"/>
              <a:t>sqaure</a:t>
            </a:r>
            <a:r>
              <a:rPr lang="en-US" baseline="0" dirty="0" smtClean="0"/>
              <a:t> differences, this is the square loss.</a:t>
            </a: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23</a:t>
            </a:fld>
            <a:endParaRPr lang="en-US"/>
          </a:p>
        </p:txBody>
      </p:sp>
    </p:spTree>
    <p:extLst>
      <p:ext uri="{BB962C8B-B14F-4D97-AF65-F5344CB8AC3E}">
        <p14:creationId xmlns:p14="http://schemas.microsoft.com/office/powerpoint/2010/main" val="3184711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the loss function is defined, we have a concrete optimization problem in terms of w,</a:t>
            </a:r>
            <a:r>
              <a:rPr lang="en-US" baseline="0" dirty="0" smtClean="0"/>
              <a:t> the </a:t>
            </a:r>
            <a:r>
              <a:rPr lang="en-US" baseline="0" dirty="0" err="1" smtClean="0"/>
              <a:t>wieghts</a:t>
            </a:r>
            <a:r>
              <a:rPr lang="en-US" baseline="0" dirty="0" smtClean="0"/>
              <a:t> in the neural network, as the variables.</a:t>
            </a: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24</a:t>
            </a:fld>
            <a:endParaRPr lang="en-US"/>
          </a:p>
        </p:txBody>
      </p:sp>
    </p:spTree>
    <p:extLst>
      <p:ext uri="{BB962C8B-B14F-4D97-AF65-F5344CB8AC3E}">
        <p14:creationId xmlns:p14="http://schemas.microsoft.com/office/powerpoint/2010/main" val="3184711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explain</a:t>
            </a:r>
            <a:r>
              <a:rPr lang="en-US" baseline="0" dirty="0" smtClean="0"/>
              <a:t> a bit more mathematically exactly what the algorithm is faced with in the images of cats and dogs example.</a:t>
            </a:r>
          </a:p>
          <a:p>
            <a:pPr marL="171450" indent="-171450">
              <a:buFontTx/>
              <a:buChar char="-"/>
            </a:pPr>
            <a:r>
              <a:rPr lang="en-US" baseline="0" dirty="0" smtClean="0"/>
              <a:t>Each image is 32x32 pixels of 3 RGB channel values. So the space of images is a 3072 dimensional one and we can think of images as existing on a manifold in that space</a:t>
            </a:r>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7</a:t>
            </a:fld>
            <a:endParaRPr lang="en-US"/>
          </a:p>
        </p:txBody>
      </p:sp>
    </p:spTree>
    <p:extLst>
      <p:ext uri="{BB962C8B-B14F-4D97-AF65-F5344CB8AC3E}">
        <p14:creationId xmlns:p14="http://schemas.microsoft.com/office/powerpoint/2010/main" val="3684599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Backpropagation</a:t>
            </a:r>
            <a:r>
              <a:rPr lang="en-US" baseline="0" dirty="0" smtClean="0"/>
              <a:t> is an implementation of SGD</a:t>
            </a:r>
          </a:p>
          <a:p>
            <a:r>
              <a:rPr lang="en-US" baseline="0" dirty="0" smtClean="0"/>
              <a:t>	- reduces error by moving the weights in the negative direction of their gradients</a:t>
            </a:r>
          </a:p>
          <a:p>
            <a:r>
              <a:rPr lang="en-US" baseline="0" dirty="0" smtClean="0"/>
              <a:t>	-  does this by computing the </a:t>
            </a:r>
            <a:r>
              <a:rPr lang="en-US" baseline="0" dirty="0" err="1" smtClean="0"/>
              <a:t>ouput</a:t>
            </a:r>
            <a:r>
              <a:rPr lang="en-US" baseline="0" dirty="0" smtClean="0"/>
              <a:t> of the net, and hence the error with each training example</a:t>
            </a:r>
          </a:p>
          <a:p>
            <a:r>
              <a:rPr lang="en-US" baseline="0" dirty="0" smtClean="0"/>
              <a:t>	- the algorithm basically works as follows</a:t>
            </a:r>
          </a:p>
          <a:p>
            <a:r>
              <a:rPr lang="en-US" baseline="0" dirty="0" smtClean="0"/>
              <a:t>		- for every training example, it does a forward pass where it propagates neuron outputs layer by layer. Once the error can be computed it computes the gradients of all </a:t>
            </a:r>
            <a:r>
              <a:rPr lang="en-US" baseline="0" dirty="0" err="1" smtClean="0"/>
              <a:t>wieghts</a:t>
            </a:r>
            <a:r>
              <a:rPr lang="en-US" baseline="0" dirty="0" smtClean="0"/>
              <a:t> in a backward pass.</a:t>
            </a:r>
          </a:p>
          <a:p>
            <a:r>
              <a:rPr lang="en-US" baseline="0" dirty="0" smtClean="0"/>
              <a:t>		- the backward pass works using the chain rule and here is an example</a:t>
            </a:r>
          </a:p>
          <a:p>
            <a:r>
              <a:rPr lang="en-US" baseline="0" dirty="0" smtClean="0"/>
              <a:t>		-we want to compute the gradient of the hidden layer </a:t>
            </a:r>
            <a:r>
              <a:rPr lang="en-US" baseline="0" dirty="0" err="1" smtClean="0"/>
              <a:t>wieght</a:t>
            </a:r>
            <a:endParaRPr lang="en-US" baseline="0" dirty="0" smtClean="0"/>
          </a:p>
          <a:p>
            <a:r>
              <a:rPr lang="en-US" baseline="0" dirty="0" smtClean="0"/>
              <a:t>		- we use the chain rule then compute each of the two gradients and combine them</a:t>
            </a:r>
          </a:p>
          <a:p>
            <a:endParaRPr lang="en-US" baseline="0" dirty="0" smtClean="0"/>
          </a:p>
        </p:txBody>
      </p:sp>
      <p:sp>
        <p:nvSpPr>
          <p:cNvPr id="4" name="Slide Number Placeholder 3"/>
          <p:cNvSpPr>
            <a:spLocks noGrp="1"/>
          </p:cNvSpPr>
          <p:nvPr>
            <p:ph type="sldNum" sz="quarter" idx="10"/>
          </p:nvPr>
        </p:nvSpPr>
        <p:spPr/>
        <p:txBody>
          <a:bodyPr/>
          <a:lstStyle/>
          <a:p>
            <a:fld id="{077201AF-7CEB-8546-A578-FFFAB94A9520}" type="slidenum">
              <a:rPr lang="en-US" smtClean="0"/>
              <a:t>25</a:t>
            </a:fld>
            <a:endParaRPr lang="en-US"/>
          </a:p>
        </p:txBody>
      </p:sp>
    </p:spTree>
    <p:extLst>
      <p:ext uri="{BB962C8B-B14F-4D97-AF65-F5344CB8AC3E}">
        <p14:creationId xmlns:p14="http://schemas.microsoft.com/office/powerpoint/2010/main" val="2576282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Going</a:t>
            </a:r>
            <a:r>
              <a:rPr lang="en-US" baseline="0" dirty="0" smtClean="0"/>
              <a:t> backwards for the outer layer, we use the error from the layer in the previous slide to compute its gradient</a:t>
            </a:r>
          </a:p>
          <a:p>
            <a:endParaRPr lang="en-US" baseline="0" dirty="0" smtClean="0"/>
          </a:p>
          <a:p>
            <a:r>
              <a:rPr lang="en-US" baseline="0" dirty="0" smtClean="0"/>
              <a:t>Once all gradients are found we are able to reduce the error in the net by adjusting the weights using SGD.</a:t>
            </a:r>
          </a:p>
          <a:p>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26</a:t>
            </a:fld>
            <a:endParaRPr lang="en-US"/>
          </a:p>
        </p:txBody>
      </p:sp>
    </p:spTree>
    <p:extLst>
      <p:ext uri="{BB962C8B-B14F-4D97-AF65-F5344CB8AC3E}">
        <p14:creationId xmlns:p14="http://schemas.microsoft.com/office/powerpoint/2010/main" val="3889826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TensorFlow</a:t>
            </a:r>
            <a:r>
              <a:rPr lang="en-US" dirty="0" smtClean="0"/>
              <a:t> can figure out what computations can be run in parallel and schedules them on several CPUs or GPGPUs</a:t>
            </a:r>
            <a:r>
              <a:rPr lang="en-US" baseline="0" dirty="0" smtClean="0"/>
              <a:t> if your machine has them.</a:t>
            </a:r>
          </a:p>
          <a:p>
            <a:endParaRPr lang="en-US" baseline="0" dirty="0" smtClean="0"/>
          </a:p>
          <a:p>
            <a:r>
              <a:rPr lang="en-US" baseline="0" dirty="0" smtClean="0"/>
              <a:t>All these optimizations can be performed when the user describes a graph of operations..</a:t>
            </a:r>
          </a:p>
          <a:p>
            <a:endParaRPr lang="en-US" baseline="0" dirty="0" smtClean="0"/>
          </a:p>
          <a:p>
            <a:r>
              <a:rPr lang="en-US" baseline="0" dirty="0" smtClean="0"/>
              <a:t>Implementing this all yourself is very tricky</a:t>
            </a: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27</a:t>
            </a:fld>
            <a:endParaRPr lang="en-US"/>
          </a:p>
        </p:txBody>
      </p:sp>
    </p:spTree>
    <p:extLst>
      <p:ext uri="{BB962C8B-B14F-4D97-AF65-F5344CB8AC3E}">
        <p14:creationId xmlns:p14="http://schemas.microsoft.com/office/powerpoint/2010/main" val="1856052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Shape 4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0" name="Shape 4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There are a couple of different frameworks for </a:t>
            </a:r>
            <a:r>
              <a:rPr lang="en-US" dirty="0" err="1" smtClean="0"/>
              <a:t>impelemtning</a:t>
            </a:r>
            <a:r>
              <a:rPr lang="en-US" dirty="0" smtClean="0"/>
              <a:t> neural nets</a:t>
            </a:r>
          </a:p>
          <a:p>
            <a:pPr lvl="0">
              <a:spcBef>
                <a:spcPts val="0"/>
              </a:spcBef>
              <a:buNone/>
            </a:pPr>
            <a:endParaRPr lang="en-US" dirty="0" smtClean="0"/>
          </a:p>
          <a:p>
            <a:pPr lvl="0">
              <a:spcBef>
                <a:spcPts val="0"/>
              </a:spcBef>
              <a:buNone/>
            </a:pPr>
            <a:r>
              <a:rPr lang="en-US" dirty="0" err="1" smtClean="0"/>
              <a:t>TensorFlow</a:t>
            </a:r>
            <a:r>
              <a:rPr lang="en-US" baseline="0" dirty="0" smtClean="0"/>
              <a:t> is the one will look at.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It’s actually pretty general library for numerical computation.</a:t>
            </a:r>
          </a:p>
          <a:p>
            <a:pPr lvl="0">
              <a:spcBef>
                <a:spcPts val="0"/>
              </a:spcBef>
              <a:buNone/>
            </a:pPr>
            <a:endParaRPr lang="en-US" dirty="0" smtClean="0"/>
          </a:p>
          <a:p>
            <a:pPr lvl="0">
              <a:spcBef>
                <a:spcPts val="0"/>
              </a:spcBef>
              <a:buNone/>
            </a:pPr>
            <a:r>
              <a:rPr lang="en-US" dirty="0" smtClean="0"/>
              <a:t>Using</a:t>
            </a:r>
            <a:r>
              <a:rPr lang="en-US" baseline="0" dirty="0" smtClean="0"/>
              <a:t> </a:t>
            </a:r>
            <a:r>
              <a:rPr lang="en-US" baseline="0" dirty="0" err="1" smtClean="0"/>
              <a:t>tensorflow</a:t>
            </a:r>
            <a:r>
              <a:rPr lang="en-US" baseline="0" dirty="0" smtClean="0"/>
              <a:t> u can describe computation graphs. Each node in the graph is a mathematical operation and each edge is multi-dimensional array, also known as a tensor.</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7" name="Shape 4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lvl="0" indent="-171450">
              <a:spcBef>
                <a:spcPts val="0"/>
              </a:spcBef>
              <a:buFontTx/>
              <a:buChar char="-"/>
            </a:pPr>
            <a:r>
              <a:rPr lang="en-US" dirty="0" smtClean="0"/>
              <a:t>Fit</a:t>
            </a:r>
            <a:r>
              <a:rPr lang="en-US" baseline="0" dirty="0" smtClean="0"/>
              <a:t> a non-linear </a:t>
            </a:r>
            <a:r>
              <a:rPr lang="en-US" baseline="0" dirty="0" err="1" smtClean="0"/>
              <a:t>classififer</a:t>
            </a:r>
            <a:r>
              <a:rPr lang="en-US" baseline="0" dirty="0" smtClean="0"/>
              <a:t> to a sphere</a:t>
            </a:r>
            <a:r>
              <a:rPr lang="en-US" baseline="0" dirty="0"/>
              <a:t> </a:t>
            </a:r>
            <a:r>
              <a:rPr lang="en-US" baseline="0" dirty="0" smtClean="0"/>
              <a:t>using randomly generated data</a:t>
            </a:r>
          </a:p>
          <a:p>
            <a:pPr marL="171450" lvl="0" indent="-171450">
              <a:spcBef>
                <a:spcPts val="0"/>
              </a:spcBef>
              <a:buFontTx/>
              <a:buChar char="-"/>
            </a:pPr>
            <a:r>
              <a:rPr lang="en-US" baseline="0" dirty="0" smtClean="0"/>
              <a:t>We’ll be using </a:t>
            </a:r>
            <a:r>
              <a:rPr lang="en-US" baseline="0" dirty="0" err="1" smtClean="0"/>
              <a:t>Ipython</a:t>
            </a:r>
            <a:endParaRPr lang="en-US" baseline="0" dirty="0" smtClean="0"/>
          </a:p>
          <a:p>
            <a:pPr marL="171450" lvl="0" indent="-171450">
              <a:spcBef>
                <a:spcPts val="0"/>
              </a:spcBef>
              <a:buFontTx/>
              <a:buChar char="-"/>
            </a:pPr>
            <a:endParaRPr lang="en-US" baseline="0"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32</a:t>
            </a:fld>
            <a:endParaRPr lang="en-US"/>
          </a:p>
        </p:txBody>
      </p:sp>
    </p:spTree>
    <p:extLst>
      <p:ext uri="{BB962C8B-B14F-4D97-AF65-F5344CB8AC3E}">
        <p14:creationId xmlns:p14="http://schemas.microsoft.com/office/powerpoint/2010/main" val="2502557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39</a:t>
            </a:fld>
            <a:endParaRPr lang="en-US"/>
          </a:p>
        </p:txBody>
      </p:sp>
    </p:spTree>
    <p:extLst>
      <p:ext uri="{BB962C8B-B14F-4D97-AF65-F5344CB8AC3E}">
        <p14:creationId xmlns:p14="http://schemas.microsoft.com/office/powerpoint/2010/main" val="530708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40</a:t>
            </a:fld>
            <a:endParaRPr lang="en-US"/>
          </a:p>
        </p:txBody>
      </p:sp>
    </p:spTree>
    <p:extLst>
      <p:ext uri="{BB962C8B-B14F-4D97-AF65-F5344CB8AC3E}">
        <p14:creationId xmlns:p14="http://schemas.microsoft.com/office/powerpoint/2010/main" val="530708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3" name="Shape 5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lvl="0" indent="-171450">
              <a:spcBef>
                <a:spcPts val="0"/>
              </a:spcBef>
              <a:buFontTx/>
              <a:buChar char="-"/>
            </a:pPr>
            <a:r>
              <a:rPr lang="en-US" dirty="0" smtClean="0"/>
              <a:t>We’re going to introduce the idea of learning</a:t>
            </a:r>
            <a:r>
              <a:rPr lang="en-US" baseline="0" dirty="0" smtClean="0"/>
              <a:t> features in things like image data</a:t>
            </a:r>
          </a:p>
          <a:p>
            <a:pPr marL="171450" lvl="0" indent="-171450">
              <a:spcBef>
                <a:spcPts val="0"/>
              </a:spcBef>
              <a:buFontTx/>
              <a:buChar char="-"/>
            </a:pPr>
            <a:r>
              <a:rPr lang="en-US" baseline="0" dirty="0" smtClean="0"/>
              <a:t>The basic idea is that high-</a:t>
            </a:r>
            <a:r>
              <a:rPr lang="en-US" baseline="0" dirty="0" err="1" smtClean="0"/>
              <a:t>dimnesional</a:t>
            </a:r>
            <a:r>
              <a:rPr lang="en-US" baseline="0" dirty="0" smtClean="0"/>
              <a:t> data can be more easily represented in a lower dimensional space. </a:t>
            </a:r>
          </a:p>
          <a:p>
            <a:pPr marL="171450" lvl="0" indent="-171450">
              <a:spcBef>
                <a:spcPts val="0"/>
              </a:spcBef>
              <a:buFontTx/>
              <a:buChar char="-"/>
            </a:pPr>
            <a:r>
              <a:rPr lang="en-US" baseline="0" dirty="0" smtClean="0"/>
              <a:t>Benefit of dim. reduction is that there is less noise in the variables, so the machine learning algorithm </a:t>
            </a:r>
            <a:r>
              <a:rPr lang="en-US" baseline="0" dirty="0" err="1" smtClean="0"/>
              <a:t>couldbe</a:t>
            </a:r>
            <a:r>
              <a:rPr lang="en-US" baseline="0" dirty="0" smtClean="0"/>
              <a:t> less liable to </a:t>
            </a:r>
            <a:r>
              <a:rPr lang="en-US" baseline="0" dirty="0" err="1" smtClean="0"/>
              <a:t>overfit</a:t>
            </a:r>
            <a:endParaRPr lang="en-US" baseline="0" dirty="0" smtClean="0"/>
          </a:p>
          <a:p>
            <a:pPr marL="171450" lvl="0" indent="-171450">
              <a:spcBef>
                <a:spcPts val="0"/>
              </a:spcBef>
              <a:buFontTx/>
              <a:buChar char="-"/>
            </a:pPr>
            <a:r>
              <a:rPr lang="en-US" baseline="0" dirty="0" smtClean="0"/>
              <a:t>PCA is a </a:t>
            </a:r>
            <a:r>
              <a:rPr lang="en-US" baseline="0" dirty="0" err="1" smtClean="0"/>
              <a:t>fundamnetal</a:t>
            </a:r>
            <a:r>
              <a:rPr lang="en-US" baseline="0" dirty="0" smtClean="0"/>
              <a:t> way to achieve </a:t>
            </a:r>
            <a:r>
              <a:rPr lang="en-US" baseline="0" dirty="0" err="1" smtClean="0"/>
              <a:t>dimensionaliy</a:t>
            </a:r>
            <a:r>
              <a:rPr lang="en-US" baseline="0" dirty="0" smtClean="0"/>
              <a:t> reduction</a:t>
            </a:r>
          </a:p>
          <a:p>
            <a:pPr marL="628650" lvl="1" indent="-171450">
              <a:spcBef>
                <a:spcPts val="0"/>
              </a:spcBef>
              <a:buFontTx/>
              <a:buChar char="-"/>
            </a:pPr>
            <a:r>
              <a:rPr lang="en-US" baseline="0" dirty="0" smtClean="0"/>
              <a:t>Find principal directions in the data</a:t>
            </a:r>
          </a:p>
          <a:p>
            <a:pPr marL="628650" lvl="1" indent="-171450">
              <a:spcBef>
                <a:spcPts val="0"/>
              </a:spcBef>
              <a:buFontTx/>
              <a:buChar char="-"/>
            </a:pPr>
            <a:r>
              <a:rPr lang="en-US" baseline="0" dirty="0" smtClean="0"/>
              <a:t>And project all points onto this </a:t>
            </a:r>
            <a:r>
              <a:rPr lang="en-US" baseline="0" dirty="0" err="1" smtClean="0"/>
              <a:t>principale</a:t>
            </a:r>
            <a:r>
              <a:rPr lang="en-US" baseline="0" dirty="0" smtClean="0"/>
              <a:t> direction (or also known as component)</a:t>
            </a:r>
          </a:p>
          <a:p>
            <a:pPr marL="171450" lvl="0" indent="-171450">
              <a:spcBef>
                <a:spcPts val="0"/>
              </a:spcBef>
              <a:buFontTx/>
              <a:buChar char="-"/>
            </a:pPr>
            <a:r>
              <a:rPr lang="en-US" baseline="0" dirty="0" smtClean="0"/>
              <a:t>Artificial neural networks can be used to achieve the same goal</a:t>
            </a:r>
          </a:p>
          <a:p>
            <a:pPr marL="628650" lvl="1" indent="-171450">
              <a:spcBef>
                <a:spcPts val="0"/>
              </a:spcBef>
              <a:buFontTx/>
              <a:buChar char="-"/>
            </a:pPr>
            <a:r>
              <a:rPr lang="en-US" baseline="0" dirty="0" smtClean="0"/>
              <a:t>The </a:t>
            </a:r>
            <a:r>
              <a:rPr lang="en-US" baseline="0" dirty="0" err="1" smtClean="0"/>
              <a:t>unsurpevized</a:t>
            </a:r>
            <a:r>
              <a:rPr lang="en-US" baseline="0" dirty="0" smtClean="0"/>
              <a:t> (that is lacking any labels) learning of codes in data</a:t>
            </a:r>
          </a:p>
          <a:p>
            <a:pPr marL="628650" lvl="1" indent="-171450">
              <a:spcBef>
                <a:spcPts val="0"/>
              </a:spcBef>
              <a:buFontTx/>
              <a:buChar char="-"/>
            </a:pPr>
            <a:endParaRPr lang="en-US" baseline="0" dirty="0" smtClean="0"/>
          </a:p>
          <a:p>
            <a:pPr marL="171450" lvl="0" indent="-171450">
              <a:spcBef>
                <a:spcPts val="0"/>
              </a:spcBef>
              <a:buFontTx/>
              <a:buChar char="-"/>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 there is some true mathematical function which given</a:t>
            </a:r>
            <a:r>
              <a:rPr lang="en-US" baseline="0" dirty="0" smtClean="0"/>
              <a:t> an image in the space we just talked about will output 1 if it’s a dog and 0 if it’s a cat. </a:t>
            </a:r>
          </a:p>
          <a:p>
            <a:r>
              <a:rPr lang="en-US" baseline="0" dirty="0" smtClean="0"/>
              <a:t>So the concrete problem of supervised learning is given images (or equivalently data) and their corresponding labels we would like to find an algorithm that gives us a function f hat that reproduces f or is as close as possible to it.</a:t>
            </a:r>
          </a:p>
          <a:p>
            <a:pPr marL="171450" indent="-171450">
              <a:buFontTx/>
              <a:buChar char="-"/>
            </a:pPr>
            <a:endParaRPr lang="en-US" dirty="0" smtClean="0"/>
          </a:p>
          <a:p>
            <a:pPr marL="171450" indent="-171450">
              <a:buFontTx/>
              <a:buChar char="-"/>
            </a:pPr>
            <a:r>
              <a:rPr lang="en-US" dirty="0" smtClean="0"/>
              <a:t>So the</a:t>
            </a:r>
            <a:r>
              <a:rPr lang="en-US" baseline="0" dirty="0" smtClean="0"/>
              <a:t> next few hours are basically going to focus on ways of coming up with these training algorithms.</a:t>
            </a: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8</a:t>
            </a:fld>
            <a:endParaRPr lang="en-US"/>
          </a:p>
        </p:txBody>
      </p:sp>
    </p:spTree>
    <p:extLst>
      <p:ext uri="{BB962C8B-B14F-4D97-AF65-F5344CB8AC3E}">
        <p14:creationId xmlns:p14="http://schemas.microsoft.com/office/powerpoint/2010/main" val="36845994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 Talk</a:t>
            </a:r>
            <a:r>
              <a:rPr lang="en-US" baseline="0" dirty="0" smtClean="0"/>
              <a:t> about </a:t>
            </a:r>
            <a:r>
              <a:rPr lang="en-US" baseline="0" dirty="0" err="1" smtClean="0"/>
              <a:t>autoencoders</a:t>
            </a:r>
            <a:endParaRPr lang="en-US" baseline="0" dirty="0" smtClean="0"/>
          </a:p>
          <a:p>
            <a:pPr marL="171450" lvl="0" indent="-171450">
              <a:spcBef>
                <a:spcPts val="0"/>
              </a:spcBef>
              <a:buFontTx/>
              <a:buChar char="-"/>
            </a:pPr>
            <a:r>
              <a:rPr lang="en-US" baseline="0" dirty="0" smtClean="0"/>
              <a:t>It’s a multilayer </a:t>
            </a:r>
            <a:r>
              <a:rPr lang="en-US" baseline="0" dirty="0" err="1" smtClean="0"/>
              <a:t>feedforward</a:t>
            </a:r>
            <a:r>
              <a:rPr lang="en-US" baseline="0" dirty="0" smtClean="0"/>
              <a:t> NN just as before having multiple hidden layers.</a:t>
            </a:r>
          </a:p>
          <a:p>
            <a:pPr marL="171450" lvl="0" indent="-171450">
              <a:spcBef>
                <a:spcPts val="0"/>
              </a:spcBef>
              <a:buFontTx/>
              <a:buChar char="-"/>
            </a:pPr>
            <a:r>
              <a:rPr lang="en-US" baseline="0" dirty="0" smtClean="0"/>
              <a:t>However what’s special about them is that there is a layer in the middle known as the ‘code’ and it’s meant to be a lower-dimensional representation of the data</a:t>
            </a:r>
          </a:p>
          <a:p>
            <a:pPr marL="171450" lvl="0" indent="-171450">
              <a:spcBef>
                <a:spcPts val="0"/>
              </a:spcBef>
              <a:buFontTx/>
              <a:buChar char="-"/>
            </a:pPr>
            <a:r>
              <a:rPr lang="en-US" baseline="0" dirty="0" smtClean="0"/>
              <a:t>There are hidden layers in the net used for encoding the data into the code and other hidden layers further down the network for decoding the code into the original data</a:t>
            </a:r>
          </a:p>
          <a:p>
            <a:pPr marL="171450" lvl="0" indent="-171450">
              <a:spcBef>
                <a:spcPts val="0"/>
              </a:spcBef>
              <a:buFontTx/>
              <a:buChar char="-"/>
            </a:pPr>
            <a:r>
              <a:rPr lang="en-US" baseline="0" dirty="0" smtClean="0"/>
              <a:t>Since we want essentially a lossless compression, whenever the </a:t>
            </a:r>
            <a:r>
              <a:rPr lang="en-US" baseline="0" dirty="0" err="1" smtClean="0"/>
              <a:t>autoencoder</a:t>
            </a:r>
            <a:r>
              <a:rPr lang="en-US" baseline="0" dirty="0" smtClean="0"/>
              <a:t> is trained the goal is present it data and tune the </a:t>
            </a:r>
            <a:r>
              <a:rPr lang="en-US" baseline="0" dirty="0" err="1" smtClean="0"/>
              <a:t>wiehgts</a:t>
            </a:r>
            <a:r>
              <a:rPr lang="en-US" baseline="0" dirty="0" smtClean="0"/>
              <a:t> in such a way as the reproduced data coming from the output of the </a:t>
            </a:r>
            <a:r>
              <a:rPr lang="en-US" baseline="0" dirty="0" err="1" smtClean="0"/>
              <a:t>autoencoder</a:t>
            </a:r>
            <a:r>
              <a:rPr lang="en-US" baseline="0" dirty="0" smtClean="0"/>
              <a:t> is as close as possible to what’s passed in as the input</a:t>
            </a:r>
          </a:p>
          <a:p>
            <a:pPr marL="171450" lvl="0" indent="-171450">
              <a:spcBef>
                <a:spcPts val="0"/>
              </a:spcBef>
              <a:buFontTx/>
              <a:buChar char="-"/>
            </a:pPr>
            <a:r>
              <a:rPr lang="en-US" baseline="0" dirty="0" smtClean="0"/>
              <a:t>Purpose of output layer is to reconstruct the input</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6" name="Shape 5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lvl="0" indent="-171450">
              <a:spcBef>
                <a:spcPts val="0"/>
              </a:spcBef>
              <a:buFontTx/>
              <a:buChar char="-"/>
            </a:pPr>
            <a:r>
              <a:rPr lang="en-US" dirty="0" smtClean="0"/>
              <a:t>In this next project,</a:t>
            </a:r>
            <a:r>
              <a:rPr lang="en-US" baseline="0" dirty="0" smtClean="0"/>
              <a:t> we’re going to try consider as our data simply the numbers 1 through 8. They will be represented in a one-hot code form, that is the number 1 is</a:t>
            </a:r>
          </a:p>
          <a:p>
            <a:pPr marL="171450" lvl="0" indent="-171450">
              <a:spcBef>
                <a:spcPts val="0"/>
              </a:spcBef>
              <a:buFontTx/>
              <a:buChar char="-"/>
            </a:pPr>
            <a:r>
              <a:rPr lang="en-US" baseline="0" dirty="0" smtClean="0"/>
              <a:t>Our goal is try and see if a neural network can compress these numbers into a 3D representation. Obviously we know that this can be done thanks to binary</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4" name="Shape 5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smtClean="0"/>
              <a:t>So let’s see we have an encoder decoder pair that take in the number 1 through 8 and reconstruct</a:t>
            </a:r>
            <a:r>
              <a:rPr lang="en-US" baseline="0" dirty="0" smtClean="0"/>
              <a:t> those same number in the end.</a:t>
            </a:r>
          </a:p>
          <a:p>
            <a:pPr lvl="0" rtl="0">
              <a:spcBef>
                <a:spcPts val="0"/>
              </a:spcBef>
              <a:buNone/>
            </a:pPr>
            <a:r>
              <a:rPr lang="en-US" baseline="0" dirty="0" smtClean="0"/>
              <a:t>We hope that the layer in the middle will figure out binary codes</a:t>
            </a:r>
          </a:p>
          <a:p>
            <a:pPr lvl="0" rtl="0">
              <a:spcBef>
                <a:spcPts val="0"/>
              </a:spcBef>
              <a:buNone/>
            </a:pPr>
            <a:r>
              <a:rPr lang="en-US" baseline="0" dirty="0" smtClean="0"/>
              <a:t>Here is a graph of the basic </a:t>
            </a:r>
            <a:r>
              <a:rPr lang="en-US" baseline="0" dirty="0" err="1" smtClean="0"/>
              <a:t>architecure</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Shape 6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5" name="Shape 6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1" name="Shape 6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-https://</a:t>
            </a:r>
            <a:r>
              <a:rPr lang="en-US" dirty="0" err="1" smtClean="0"/>
              <a:t>www.tensorflow.org</a:t>
            </a:r>
            <a:r>
              <a:rPr lang="en-US" dirty="0" smtClean="0"/>
              <a:t>/versions/master/tutorials/word2vec/</a:t>
            </a:r>
          </a:p>
          <a:p>
            <a:pPr marL="171450" lvl="0" indent="-171450">
              <a:spcBef>
                <a:spcPts val="0"/>
              </a:spcBef>
              <a:buFontTx/>
              <a:buChar char="-"/>
            </a:pPr>
            <a:r>
              <a:rPr lang="en-US" dirty="0" smtClean="0"/>
              <a:t>Explain what natural language processing is exactly</a:t>
            </a:r>
          </a:p>
          <a:p>
            <a:pPr marL="171450" lvl="0" indent="-171450">
              <a:spcBef>
                <a:spcPts val="0"/>
              </a:spcBef>
              <a:buFontTx/>
              <a:buChar char="-"/>
            </a:pPr>
            <a:r>
              <a:rPr lang="en-US" dirty="0" smtClean="0"/>
              <a:t>Just explain vaguely what that paper is about</a:t>
            </a:r>
          </a:p>
          <a:p>
            <a:pPr marL="171450" lvl="0" indent="-171450">
              <a:spcBef>
                <a:spcPts val="0"/>
              </a:spcBef>
              <a:buFontTx/>
              <a:buChar char="-"/>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8" name="Shape 6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Shape 6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Shape 6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-arithmetic operations on faces</a:t>
            </a:r>
          </a:p>
          <a:p>
            <a:pPr lvl="0">
              <a:spcBef>
                <a:spcPts val="0"/>
              </a:spcBef>
              <a:buNone/>
            </a:pPr>
            <a:r>
              <a:rPr lang="en-US" dirty="0" smtClean="0"/>
              <a:t>- Learning representations in a completely unsupervised</a:t>
            </a:r>
            <a:r>
              <a:rPr lang="en-US" baseline="0" dirty="0" smtClean="0"/>
              <a:t> fashion</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Shape 7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3" name="Shape 7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sz="1200" kern="1200" dirty="0" smtClean="0">
                <a:solidFill>
                  <a:schemeClr val="tx1"/>
                </a:solidFill>
                <a:latin typeface="+mn-lt"/>
                <a:ea typeface="+mn-ea"/>
                <a:cs typeface="+mn-cs"/>
              </a:rPr>
              <a:t>2012 was the first year that neural nets grew to prominence as Alex </a:t>
            </a:r>
            <a:r>
              <a:rPr lang="en-US" sz="1200" kern="1200" dirty="0" err="1" smtClean="0">
                <a:solidFill>
                  <a:schemeClr val="tx1"/>
                </a:solidFill>
                <a:latin typeface="+mn-lt"/>
                <a:ea typeface="+mn-ea"/>
                <a:cs typeface="+mn-cs"/>
              </a:rPr>
              <a:t>Krizhevsky</a:t>
            </a:r>
            <a:r>
              <a:rPr lang="en-US" sz="1200" kern="1200" dirty="0" smtClean="0">
                <a:solidFill>
                  <a:schemeClr val="tx1"/>
                </a:solidFill>
                <a:latin typeface="+mn-lt"/>
                <a:ea typeface="+mn-ea"/>
                <a:cs typeface="+mn-cs"/>
              </a:rPr>
              <a:t> used them to win that year’s </a:t>
            </a:r>
            <a:r>
              <a:rPr lang="en-US" sz="1200" kern="1200" dirty="0" err="1" smtClean="0">
                <a:solidFill>
                  <a:schemeClr val="tx1"/>
                </a:solidFill>
                <a:latin typeface="+mn-lt"/>
                <a:ea typeface="+mn-ea"/>
                <a:cs typeface="+mn-cs"/>
              </a:rPr>
              <a:t>ImageNet</a:t>
            </a:r>
            <a:r>
              <a:rPr lang="en-US" sz="1200" kern="1200" dirty="0" smtClean="0">
                <a:solidFill>
                  <a:schemeClr val="tx1"/>
                </a:solidFill>
                <a:latin typeface="+mn-lt"/>
                <a:ea typeface="+mn-ea"/>
                <a:cs typeface="+mn-cs"/>
              </a:rPr>
              <a:t> competition (basically, the annual Olympics of computer vision), dropping the classification error record from 26% to 15%</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So we’re going to focus today on a particular kind of deep learning. That</a:t>
            </a:r>
            <a:r>
              <a:rPr lang="en-US" baseline="0" dirty="0" smtClean="0"/>
              <a:t> is, using convolutional neural nets</a:t>
            </a:r>
          </a:p>
          <a:p>
            <a:pPr marL="171450" indent="-171450">
              <a:buFontTx/>
              <a:buChar char="-"/>
            </a:pPr>
            <a:r>
              <a:rPr lang="en-US" baseline="0" dirty="0" err="1" smtClean="0"/>
              <a:t>Gonna</a:t>
            </a:r>
            <a:r>
              <a:rPr lang="en-US" baseline="0" dirty="0" smtClean="0"/>
              <a:t> focus on image processing – how to use </a:t>
            </a:r>
            <a:r>
              <a:rPr lang="en-US" baseline="0" dirty="0" err="1" smtClean="0"/>
              <a:t>cnns</a:t>
            </a:r>
            <a:r>
              <a:rPr lang="en-US" baseline="0" dirty="0" smtClean="0"/>
              <a:t> for image </a:t>
            </a:r>
            <a:r>
              <a:rPr lang="en-US" baseline="0" dirty="0" err="1" smtClean="0"/>
              <a:t>classifcation</a:t>
            </a:r>
            <a:endParaRPr lang="en-US" baseline="0" dirty="0" smtClean="0"/>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51</a:t>
            </a:fld>
            <a:endParaRPr lang="en-US"/>
          </a:p>
        </p:txBody>
      </p:sp>
    </p:spTree>
    <p:extLst>
      <p:ext uri="{BB962C8B-B14F-4D97-AF65-F5344CB8AC3E}">
        <p14:creationId xmlns:p14="http://schemas.microsoft.com/office/powerpoint/2010/main" val="14742262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Take inspiration for building neural nets - How do humans recognize cats or dogs?</a:t>
            </a:r>
          </a:p>
          <a:p>
            <a:pPr marL="171450" indent="-171450">
              <a:buFontTx/>
              <a:buChar char="-"/>
            </a:pPr>
            <a:r>
              <a:rPr lang="en-US" baseline="0" dirty="0" smtClean="0"/>
              <a:t>Cerebral cortex works as follows</a:t>
            </a:r>
          </a:p>
          <a:p>
            <a:pPr marL="628650" lvl="1" indent="-171450">
              <a:buFontTx/>
              <a:buChar char="-"/>
            </a:pPr>
            <a:r>
              <a:rPr lang="en-US" baseline="0" dirty="0" smtClean="0"/>
              <a:t>First look for low level features (or low-level details) in an image such as the presence of curves or edges &amp; their orientations</a:t>
            </a:r>
          </a:p>
          <a:p>
            <a:pPr marL="628650" lvl="1" indent="-171450">
              <a:buFontTx/>
              <a:buChar char="-"/>
            </a:pPr>
            <a:r>
              <a:rPr lang="en-US" dirty="0" smtClean="0"/>
              <a:t>The</a:t>
            </a:r>
            <a:r>
              <a:rPr lang="en-US" baseline="0" dirty="0" smtClean="0"/>
              <a:t> presence of these features makes </a:t>
            </a:r>
            <a:r>
              <a:rPr lang="en-US" baseline="0" dirty="0" err="1" smtClean="0"/>
              <a:t>certai</a:t>
            </a:r>
            <a:r>
              <a:rPr lang="en-US" baseline="0" dirty="0" smtClean="0"/>
              <a:t> </a:t>
            </a:r>
            <a:r>
              <a:rPr lang="en-US" baseline="0" dirty="0" err="1" smtClean="0"/>
              <a:t>ngroups</a:t>
            </a:r>
            <a:r>
              <a:rPr lang="en-US" baseline="0" dirty="0" smtClean="0"/>
              <a:t> of neurons fire in the brain</a:t>
            </a:r>
          </a:p>
          <a:p>
            <a:pPr marL="628650" lvl="1" indent="-171450">
              <a:buFontTx/>
              <a:buChar char="-"/>
            </a:pPr>
            <a:r>
              <a:rPr lang="en-US" baseline="0" dirty="0" smtClean="0"/>
              <a:t>These then pass on their signals to neurons further down which then assemble the low level features into more abstract concepts</a:t>
            </a:r>
          </a:p>
          <a:p>
            <a:pPr marL="628650" lvl="1" indent="-171450">
              <a:buFontTx/>
              <a:buChar char="-"/>
            </a:pPr>
            <a:r>
              <a:rPr lang="en-US" baseline="0" dirty="0" smtClean="0"/>
              <a:t>These stages of processing are the layers in the artificial neural network</a:t>
            </a:r>
          </a:p>
          <a:p>
            <a:pPr marL="628650" lvl="1" indent="-171450">
              <a:buFontTx/>
              <a:buChar char="-"/>
            </a:pPr>
            <a:r>
              <a:rPr lang="en-US" baseline="0" dirty="0" smtClean="0"/>
              <a:t>Each layer can be thought of as belonging to one of 4 different types. The first is the one we’ve seen before a layer in the neural net can just be a bunch of connections to all neurons in the next layer with the corresponding activation function.</a:t>
            </a:r>
          </a:p>
          <a:p>
            <a:pPr marL="628650" lvl="1" indent="-171450">
              <a:buFontTx/>
              <a:buChar char="-"/>
            </a:pPr>
            <a:r>
              <a:rPr lang="en-US" dirty="0" smtClean="0"/>
              <a:t>Then</a:t>
            </a:r>
            <a:r>
              <a:rPr lang="en-US" baseline="0" dirty="0" smtClean="0"/>
              <a:t> there are 3 new ones that we will discuss today</a:t>
            </a: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53</a:t>
            </a:fld>
            <a:endParaRPr lang="en-US"/>
          </a:p>
        </p:txBody>
      </p:sp>
    </p:spTree>
    <p:extLst>
      <p:ext uri="{BB962C8B-B14F-4D97-AF65-F5344CB8AC3E}">
        <p14:creationId xmlns:p14="http://schemas.microsoft.com/office/powerpoint/2010/main" val="2449429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a:t>
            </a:r>
            <a:r>
              <a:rPr lang="en-US" baseline="0" dirty="0" smtClean="0"/>
              <a:t> let’s start by introducing one of the earliest training </a:t>
            </a:r>
            <a:r>
              <a:rPr lang="en-US" baseline="0" dirty="0" err="1" smtClean="0"/>
              <a:t>algo’s</a:t>
            </a:r>
            <a:r>
              <a:rPr lang="en-US" baseline="0" dirty="0" smtClean="0"/>
              <a:t> for supervised learning – the perceptron.</a:t>
            </a:r>
          </a:p>
          <a:p>
            <a:endParaRPr lang="en-US" baseline="0" dirty="0" smtClean="0"/>
          </a:p>
          <a:p>
            <a:r>
              <a:rPr lang="en-US" baseline="0" dirty="0" smtClean="0"/>
              <a:t>This basically outputs for us the following form for f hat. It’s an activation function of the dot product of </a:t>
            </a:r>
            <a:r>
              <a:rPr lang="en-US" baseline="0" dirty="0" err="1" smtClean="0"/>
              <a:t>wieghts</a:t>
            </a:r>
            <a:r>
              <a:rPr lang="en-US" baseline="0" dirty="0" smtClean="0"/>
              <a:t> w with the input x added to an offset b. The idea is that if the value of the dot product added to b is large enough above a </a:t>
            </a:r>
            <a:r>
              <a:rPr lang="en-US" baseline="0" dirty="0" err="1" smtClean="0"/>
              <a:t>theshsold</a:t>
            </a:r>
            <a:r>
              <a:rPr lang="en-US" baseline="0" dirty="0" smtClean="0"/>
              <a:t> , then the activation function will turn itself on and output 1 (in this case it’s WLOG that the threshold is zero).</a:t>
            </a: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9</a:t>
            </a:fld>
            <a:endParaRPr lang="en-US"/>
          </a:p>
        </p:txBody>
      </p:sp>
    </p:spTree>
    <p:extLst>
      <p:ext uri="{BB962C8B-B14F-4D97-AF65-F5344CB8AC3E}">
        <p14:creationId xmlns:p14="http://schemas.microsoft.com/office/powerpoint/2010/main" val="1029329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Convolution relies on something called a filter. You should think of a filter as just</a:t>
            </a:r>
            <a:r>
              <a:rPr lang="en-US" baseline="0" dirty="0" smtClean="0"/>
              <a:t> different image, or a matrix of pixel intensities.</a:t>
            </a:r>
          </a:p>
          <a:p>
            <a:r>
              <a:rPr lang="en-US" baseline="0" dirty="0" smtClean="0"/>
              <a:t>What happens is the filter is like a function that is applied to different parts of the images.</a:t>
            </a:r>
          </a:p>
          <a:p>
            <a:r>
              <a:rPr lang="en-US" baseline="0" dirty="0" smtClean="0"/>
              <a:t>So let’s start by imagining we have this 3x3 matrix, the filter, and it’s now being applied to the top-left 3x3 pixels in the image (we call this smaller area of the image, the receptive field), so the top left corner of the smiley face. We then take a dot product of the filter matrix (which you can think of as just a vector of numbers)  with the receptive field, the sub-region in the original image. The result of the dot product is a single number and it gets stored into an output matrix, in this case since we convolved or took the dot product with the very </a:t>
            </a:r>
            <a:r>
              <a:rPr lang="en-US" baseline="0" dirty="0" err="1" smtClean="0"/>
              <a:t>topleft</a:t>
            </a:r>
            <a:r>
              <a:rPr lang="en-US" baseline="0" dirty="0" smtClean="0"/>
              <a:t> of the image, the result is </a:t>
            </a:r>
            <a:r>
              <a:rPr lang="en-US" baseline="0" dirty="0" err="1" smtClean="0"/>
              <a:t>toired</a:t>
            </a:r>
            <a:r>
              <a:rPr lang="en-US" baseline="0" dirty="0" smtClean="0"/>
              <a:t> in the top-left single pixel of the output matrix. You keep repeating this dot product operation with the filter around different parts of the image. The way the filter typically moves is it first scans a row by moving 1 position to the right each time, once it’s </a:t>
            </a:r>
            <a:r>
              <a:rPr lang="en-US" baseline="0" dirty="0" err="1" smtClean="0"/>
              <a:t>donw</a:t>
            </a:r>
            <a:r>
              <a:rPr lang="en-US" baseline="0" dirty="0" smtClean="0"/>
              <a:t> with that row it then moves the next one and slides across one pixel at a time to the right.</a:t>
            </a:r>
          </a:p>
          <a:p>
            <a:endParaRPr lang="en-US" baseline="0" dirty="0" smtClean="0"/>
          </a:p>
          <a:p>
            <a:r>
              <a:rPr lang="en-US" baseline="0" dirty="0" smtClean="0"/>
              <a:t>Since we’re not using any padding and the original image is 8x8, the resulting image is 6x6</a:t>
            </a:r>
          </a:p>
          <a:p>
            <a:endParaRPr lang="en-US" dirty="0" smtClean="0"/>
          </a:p>
        </p:txBody>
      </p:sp>
      <p:sp>
        <p:nvSpPr>
          <p:cNvPr id="4" name="Slide Number Placeholder 3"/>
          <p:cNvSpPr>
            <a:spLocks noGrp="1"/>
          </p:cNvSpPr>
          <p:nvPr>
            <p:ph type="sldNum" sz="quarter" idx="10"/>
          </p:nvPr>
        </p:nvSpPr>
        <p:spPr/>
        <p:txBody>
          <a:bodyPr/>
          <a:lstStyle/>
          <a:p>
            <a:fld id="{077201AF-7CEB-8546-A578-FFFAB94A9520}" type="slidenum">
              <a:rPr lang="en-US" smtClean="0"/>
              <a:t>54</a:t>
            </a:fld>
            <a:endParaRPr lang="en-US"/>
          </a:p>
        </p:txBody>
      </p:sp>
    </p:spTree>
    <p:extLst>
      <p:ext uri="{BB962C8B-B14F-4D97-AF65-F5344CB8AC3E}">
        <p14:creationId xmlns:p14="http://schemas.microsoft.com/office/powerpoint/2010/main" val="560996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way to think of the filter as some kind of colored flashlight that shines on different areas of the image. Each time the </a:t>
            </a:r>
            <a:r>
              <a:rPr lang="en-US" baseline="0" dirty="0" err="1" smtClean="0"/>
              <a:t>flighshlight</a:t>
            </a:r>
            <a:r>
              <a:rPr lang="en-US" baseline="0" dirty="0" smtClean="0"/>
              <a:t> shines what you see is the dot product of the pixels, then what you see from the flashlight is recorded in every position of the image and the complete recording is called the convolution.</a:t>
            </a:r>
          </a:p>
          <a:p>
            <a:endParaRPr lang="en-US" baseline="0" dirty="0" smtClean="0"/>
          </a:p>
          <a:p>
            <a:r>
              <a:rPr lang="en-US" baseline="0" dirty="0" smtClean="0"/>
              <a:t>Let’s just finally see what’s going on with the following animation. So here for simplicity, we just have an image with binary pixel values and the filter is again , think of it as another image, consisting of just 0s and 1s.</a:t>
            </a:r>
          </a:p>
          <a:p>
            <a:endParaRPr lang="en-US" baseline="0" dirty="0" smtClean="0"/>
          </a:p>
          <a:p>
            <a:r>
              <a:rPr lang="en-US" baseline="0" dirty="0" smtClean="0"/>
              <a:t>The filter moves across the image, the recording of the dot products we’ll refer to as the feature map.</a:t>
            </a: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55</a:t>
            </a:fld>
            <a:endParaRPr lang="en-US"/>
          </a:p>
        </p:txBody>
      </p:sp>
    </p:spTree>
    <p:extLst>
      <p:ext uri="{BB962C8B-B14F-4D97-AF65-F5344CB8AC3E}">
        <p14:creationId xmlns:p14="http://schemas.microsoft.com/office/powerpoint/2010/main" val="560996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flashlight that shines over the top left of the image and then</a:t>
            </a:r>
            <a:r>
              <a:rPr lang="en-US" baseline="0" dirty="0" smtClean="0"/>
              <a:t> can move across it</a:t>
            </a:r>
            <a:r>
              <a:rPr lang="en-US" dirty="0" smtClean="0"/>
              <a:t>. Let’s say it covers a 3x3 area,</a:t>
            </a:r>
            <a:r>
              <a:rPr lang="en-US" baseline="0" dirty="0" smtClean="0"/>
              <a:t> this area is called the receptive field of the image</a:t>
            </a:r>
            <a:endParaRPr lang="en-US" dirty="0" smtClean="0"/>
          </a:p>
          <a:p>
            <a:r>
              <a:rPr lang="en-US" dirty="0" smtClean="0"/>
              <a:t>Light</a:t>
            </a:r>
            <a:r>
              <a:rPr lang="en-US" baseline="0" dirty="0" smtClean="0"/>
              <a:t> from flashlight is called a filter, think of it as simply another image or matrix of pixel intensities</a:t>
            </a:r>
          </a:p>
          <a:p>
            <a:r>
              <a:rPr lang="en-US" baseline="0" dirty="0" smtClean="0"/>
              <a:t>As the flashlight moves imagine that what you see is simply the dot product of the filter and the </a:t>
            </a: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56</a:t>
            </a:fld>
            <a:endParaRPr lang="en-US"/>
          </a:p>
        </p:txBody>
      </p:sp>
    </p:spTree>
    <p:extLst>
      <p:ext uri="{BB962C8B-B14F-4D97-AF65-F5344CB8AC3E}">
        <p14:creationId xmlns:p14="http://schemas.microsoft.com/office/powerpoint/2010/main" val="560996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seems a bit arbitrary so let’s try to understand why convolution</a:t>
            </a:r>
            <a:r>
              <a:rPr lang="en-US" baseline="0" dirty="0" smtClean="0"/>
              <a:t> is helpful. </a:t>
            </a:r>
          </a:p>
          <a:p>
            <a:endParaRPr lang="en-US" baseline="0" dirty="0" smtClean="0"/>
          </a:p>
          <a:p>
            <a:r>
              <a:rPr lang="en-US" baseline="0" dirty="0" smtClean="0"/>
              <a:t>Convolution helps us to flag salient parts of an image. Like imagine our filter is like the detector for a curve shape, so it will have pixel values of the above matrix,</a:t>
            </a: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57</a:t>
            </a:fld>
            <a:endParaRPr lang="en-US"/>
          </a:p>
        </p:txBody>
      </p:sp>
    </p:spTree>
    <p:extLst>
      <p:ext uri="{BB962C8B-B14F-4D97-AF65-F5344CB8AC3E}">
        <p14:creationId xmlns:p14="http://schemas.microsoft.com/office/powerpoint/2010/main" val="10918616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suppose we have a mouse image. Our</a:t>
            </a:r>
            <a:r>
              <a:rPr lang="en-US" baseline="0" dirty="0" smtClean="0"/>
              <a:t> curve detector when applied to the yellow square in the image will produce a dot product of the 2 corresponding matrices, the receptive field in the image and our filter. Because the black areas, or high values </a:t>
            </a:r>
            <a:r>
              <a:rPr lang="en-US" baseline="0" dirty="0" err="1" smtClean="0"/>
              <a:t>algin</a:t>
            </a:r>
            <a:r>
              <a:rPr lang="en-US" baseline="0" dirty="0" smtClean="0"/>
              <a:t>, the convolved output image will have a large value in that location.</a:t>
            </a: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58</a:t>
            </a:fld>
            <a:endParaRPr lang="en-US"/>
          </a:p>
        </p:txBody>
      </p:sp>
    </p:spTree>
    <p:extLst>
      <p:ext uri="{BB962C8B-B14F-4D97-AF65-F5344CB8AC3E}">
        <p14:creationId xmlns:p14="http://schemas.microsoft.com/office/powerpoint/2010/main" val="16713621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if we move our curve detector into a different location – say</a:t>
            </a:r>
            <a:r>
              <a:rPr lang="en-US" baseline="0" dirty="0" smtClean="0"/>
              <a:t> the head of the mouse, then because none of the non-zero values from the two matrices align, the dot product will be zero. So the filter gives us a </a:t>
            </a:r>
            <a:r>
              <a:rPr lang="en-US" baseline="0" dirty="0" err="1" smtClean="0"/>
              <a:t>grayscale</a:t>
            </a:r>
            <a:r>
              <a:rPr lang="en-US" baseline="0" dirty="0" smtClean="0"/>
              <a:t> which is darker in parts of the original image where there are things like look like curves. </a:t>
            </a: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59</a:t>
            </a:fld>
            <a:endParaRPr lang="en-US"/>
          </a:p>
        </p:txBody>
      </p:sp>
    </p:spTree>
    <p:extLst>
      <p:ext uri="{BB962C8B-B14F-4D97-AF65-F5344CB8AC3E}">
        <p14:creationId xmlns:p14="http://schemas.microsoft.com/office/powerpoint/2010/main" val="6833444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several layers</a:t>
            </a:r>
            <a:r>
              <a:rPr lang="en-US" baseline="0" dirty="0" smtClean="0"/>
              <a:t> of convolutions stacked on top of each other</a:t>
            </a:r>
            <a:r>
              <a:rPr lang="en-US" dirty="0" smtClean="0"/>
              <a:t>.</a:t>
            </a:r>
            <a:r>
              <a:rPr lang="en-US" baseline="0" dirty="0" smtClean="0"/>
              <a:t> In each layer you can apply multiple filters at the same time, </a:t>
            </a:r>
            <a:r>
              <a:rPr lang="en-US" baseline="0" dirty="0" err="1" smtClean="0"/>
              <a:t>doersn’t</a:t>
            </a:r>
            <a:r>
              <a:rPr lang="en-US" baseline="0" dirty="0" smtClean="0"/>
              <a:t> just have to be a single curve detector. Could be a fixed number, say 10 detectors, of different shapes, curves, and edges.</a:t>
            </a:r>
          </a:p>
          <a:p>
            <a:endParaRPr lang="en-US" baseline="0" dirty="0" smtClean="0"/>
          </a:p>
          <a:p>
            <a:r>
              <a:rPr lang="en-US" baseline="0" dirty="0" smtClean="0"/>
              <a:t>The earlier layers look for simple shapes, or low-level features and the later </a:t>
            </a:r>
            <a:r>
              <a:rPr lang="en-US" baseline="0" dirty="0" err="1" smtClean="0"/>
              <a:t>layters</a:t>
            </a:r>
            <a:r>
              <a:rPr lang="en-US" baseline="0" dirty="0" smtClean="0"/>
              <a:t> in the </a:t>
            </a:r>
            <a:r>
              <a:rPr lang="en-US" baseline="0" dirty="0" err="1" smtClean="0"/>
              <a:t>convnet</a:t>
            </a:r>
            <a:r>
              <a:rPr lang="en-US" baseline="0" dirty="0" smtClean="0"/>
              <a:t>, close to the output layer will assemble these basic shapes into more complicated images or representations of the input space. The kind of logic you would get is that if you detect a lot of whiskers and paws then the image is very likely to be a cat. This is more powerful obviously than having a single fully connected layer that has to </a:t>
            </a:r>
            <a:r>
              <a:rPr lang="en-US" baseline="0" dirty="0" err="1" smtClean="0"/>
              <a:t>discrimnate</a:t>
            </a:r>
            <a:r>
              <a:rPr lang="en-US" baseline="0" dirty="0" smtClean="0"/>
              <a:t> between cats and dogs based on just the raw pixel values given as they are. Better to break down the problem like I described.</a:t>
            </a:r>
          </a:p>
          <a:p>
            <a:endParaRPr lang="en-US" baseline="0" dirty="0" smtClean="0"/>
          </a:p>
          <a:p>
            <a:r>
              <a:rPr lang="en-US" baseline="0" dirty="0" smtClean="0"/>
              <a:t>Obviously we don</a:t>
            </a:r>
            <a:r>
              <a:rPr lang="uk-UA" baseline="0" dirty="0" smtClean="0"/>
              <a:t>’</a:t>
            </a:r>
            <a:r>
              <a:rPr lang="en-US" baseline="0" dirty="0" smtClean="0"/>
              <a:t>t know what the filters should be in advance, so just like we can train the weights between neurons in an old-</a:t>
            </a:r>
            <a:r>
              <a:rPr lang="en-US" baseline="0" dirty="0" err="1" smtClean="0"/>
              <a:t>fashiend</a:t>
            </a:r>
            <a:r>
              <a:rPr lang="en-US" baseline="0" dirty="0" smtClean="0"/>
              <a:t> multi-layer perceptron, for a given architecture or number of filters we can learn what each of those </a:t>
            </a:r>
            <a:r>
              <a:rPr lang="en-US" baseline="0" dirty="0" err="1" smtClean="0"/>
              <a:t>filtersshould</a:t>
            </a:r>
            <a:r>
              <a:rPr lang="en-US" baseline="0" dirty="0" smtClean="0"/>
              <a:t> be so that the resulting series of layers will give us a classifier that’s as accurate as possible.</a:t>
            </a:r>
          </a:p>
          <a:p>
            <a:endParaRPr lang="en-US" baseline="0" dirty="0" smtClean="0"/>
          </a:p>
          <a:p>
            <a:r>
              <a:rPr lang="en-US" baseline="0" dirty="0" smtClean="0"/>
              <a:t>For example, this image here is a visualization of the 96 different filters in the first layer of a trained convolutional neural network.</a:t>
            </a: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60</a:t>
            </a:fld>
            <a:endParaRPr lang="en-US"/>
          </a:p>
        </p:txBody>
      </p:sp>
    </p:spTree>
    <p:extLst>
      <p:ext uri="{BB962C8B-B14F-4D97-AF65-F5344CB8AC3E}">
        <p14:creationId xmlns:p14="http://schemas.microsoft.com/office/powerpoint/2010/main" val="771149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Shape 8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2" name="Shape 8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As </a:t>
            </a:r>
            <a:r>
              <a:rPr lang="en-US" dirty="0" err="1" smtClean="0"/>
              <a:t>mentioend</a:t>
            </a:r>
            <a:r>
              <a:rPr lang="en-US" dirty="0" smtClean="0"/>
              <a:t> before there are other types of layers in a</a:t>
            </a:r>
            <a:r>
              <a:rPr lang="en-US" baseline="0" dirty="0" smtClean="0"/>
              <a:t> </a:t>
            </a:r>
            <a:r>
              <a:rPr lang="en-US" baseline="0" dirty="0" err="1" smtClean="0"/>
              <a:t>convnet</a:t>
            </a:r>
            <a:r>
              <a:rPr lang="en-US" baseline="0" dirty="0" smtClean="0"/>
              <a:t>. These would be </a:t>
            </a:r>
            <a:r>
              <a:rPr lang="en-US" baseline="0" dirty="0" err="1" smtClean="0"/>
              <a:t>interespered</a:t>
            </a:r>
            <a:r>
              <a:rPr lang="en-US" baseline="0" dirty="0" smtClean="0"/>
              <a:t> between the convolutional ones.</a:t>
            </a:r>
          </a:p>
          <a:p>
            <a:pPr lvl="0">
              <a:spcBef>
                <a:spcPts val="0"/>
              </a:spcBef>
              <a:buNone/>
            </a:pPr>
            <a:endParaRPr lang="en-US" baseline="0" dirty="0" smtClean="0"/>
          </a:p>
          <a:p>
            <a:pPr lvl="0">
              <a:spcBef>
                <a:spcPts val="0"/>
              </a:spcBef>
              <a:buNone/>
            </a:pPr>
            <a:r>
              <a:rPr lang="en-US" baseline="0" dirty="0" smtClean="0"/>
              <a:t>SO here’s one of them – pooling layer. What this does is conceptually similar to a filter. The idea is that you split up the image horizontally and vertically into non-overlapping subsections. Like in this diagram we have some convolutional output and we split it up into 2x2 sections. In each section, you take the pixel with either the largest or smallest value and throw away the others. You end up with essentially an image which is half or a fraction of the size. </a:t>
            </a:r>
          </a:p>
          <a:p>
            <a:pPr lvl="0">
              <a:spcBef>
                <a:spcPts val="0"/>
              </a:spcBef>
              <a:buNone/>
            </a:pPr>
            <a:endParaRPr lang="en-US" baseline="0" dirty="0" smtClean="0"/>
          </a:p>
          <a:p>
            <a:pPr lvl="0">
              <a:spcBef>
                <a:spcPts val="0"/>
              </a:spcBef>
              <a:buNone/>
            </a:pPr>
            <a:r>
              <a:rPr lang="en-US" baseline="0" dirty="0" smtClean="0"/>
              <a:t>Reason for </a:t>
            </a:r>
            <a:r>
              <a:rPr lang="en-US" baseline="0" dirty="0" err="1" smtClean="0"/>
              <a:t>downsampling</a:t>
            </a:r>
            <a:r>
              <a:rPr lang="en-US" baseline="0" dirty="0" smtClean="0"/>
              <a:t> like this is dimensionality reduction to improve efficiency and also by filtering out potentially noisy elements in an image you’re less likely, when training the </a:t>
            </a:r>
            <a:r>
              <a:rPr lang="en-US" baseline="0" dirty="0" err="1" smtClean="0"/>
              <a:t>convnet</a:t>
            </a:r>
            <a:r>
              <a:rPr lang="en-US" baseline="0" dirty="0" smtClean="0"/>
              <a:t> to </a:t>
            </a:r>
            <a:r>
              <a:rPr lang="en-US" baseline="0" dirty="0" err="1" smtClean="0"/>
              <a:t>overfit</a:t>
            </a:r>
            <a:r>
              <a:rPr lang="en-US" baseline="0" dirty="0" smtClean="0"/>
              <a:t>.</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Shape 9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6" name="Shape 9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Here</a:t>
            </a:r>
            <a:r>
              <a:rPr lang="en-US" baseline="0" dirty="0" smtClean="0"/>
              <a:t> is a final way and very recent way to combat </a:t>
            </a:r>
            <a:r>
              <a:rPr lang="en-US" baseline="0" dirty="0" err="1" smtClean="0"/>
              <a:t>overfitting</a:t>
            </a:r>
            <a:r>
              <a:rPr lang="en-US" baseline="0" dirty="0" smtClean="0"/>
              <a:t>. This is now a common technique in </a:t>
            </a:r>
            <a:r>
              <a:rPr lang="en-US" baseline="0" dirty="0" err="1" smtClean="0"/>
              <a:t>convnets</a:t>
            </a:r>
            <a:r>
              <a:rPr lang="en-US" baseline="0" dirty="0" smtClean="0"/>
              <a:t>. </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Shape 9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2" name="Shape 9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What a complete </a:t>
            </a:r>
            <a:r>
              <a:rPr lang="en-US" dirty="0" err="1" smtClean="0"/>
              <a:t>convnet</a:t>
            </a:r>
            <a:r>
              <a:rPr lang="en-US" dirty="0" smtClean="0"/>
              <a:t> would look like</a:t>
            </a:r>
            <a:r>
              <a:rPr lang="is-IS" dirty="0" smtClean="0"/>
              <a:t>…</a:t>
            </a:r>
          </a:p>
          <a:p>
            <a:pPr lvl="0">
              <a:spcBef>
                <a:spcPts val="0"/>
              </a:spcBef>
              <a:buNone/>
            </a:pPr>
            <a:endParaRPr lang="is-IS" dirty="0" smtClean="0"/>
          </a:p>
          <a:p>
            <a:pPr lvl="0">
              <a:spcBef>
                <a:spcPts val="0"/>
              </a:spcBef>
              <a:buNone/>
            </a:pPr>
            <a:r>
              <a:rPr lang="is-IS" dirty="0" smtClean="0"/>
              <a:t>You have your input image</a:t>
            </a:r>
            <a:r>
              <a:rPr lang="is-IS" baseline="0" dirty="0" smtClean="0"/>
              <a:t> and you apply convolution to it using 3 filters. For each image you can think of this as generating 3 convolved images with a ReLU activartion function appleid immediately after the convolution. </a:t>
            </a:r>
            <a:endParaRPr lang="is-IS" baseline="0" dirty="0" smtClean="0"/>
          </a:p>
          <a:p>
            <a:pPr lvl="0">
              <a:spcBef>
                <a:spcPts val="0"/>
              </a:spcBef>
              <a:buNone/>
            </a:pPr>
            <a:endParaRPr lang="is-IS" baseline="0" dirty="0" smtClean="0"/>
          </a:p>
          <a:p>
            <a:pPr lvl="0">
              <a:spcBef>
                <a:spcPts val="0"/>
              </a:spcBef>
              <a:buNone/>
            </a:pPr>
            <a:r>
              <a:rPr lang="is-IS" baseline="0" dirty="0" smtClean="0"/>
              <a:t>The </a:t>
            </a:r>
            <a:r>
              <a:rPr lang="is-IS" baseline="0" dirty="0" smtClean="0"/>
              <a:t>3 convoled images are then downsampled with the pooling layer to give 3 smaller images</a:t>
            </a:r>
            <a:r>
              <a:rPr lang="is-IS" baseline="0" dirty="0" smtClean="0"/>
              <a:t>.</a:t>
            </a:r>
          </a:p>
          <a:p>
            <a:pPr lvl="0">
              <a:spcBef>
                <a:spcPts val="0"/>
              </a:spcBef>
              <a:buNone/>
            </a:pPr>
            <a:endParaRPr lang="is-IS" baseline="0" dirty="0" smtClean="0"/>
          </a:p>
          <a:p>
            <a:pPr lvl="0">
              <a:spcBef>
                <a:spcPts val="0"/>
              </a:spcBef>
              <a:buNone/>
            </a:pPr>
            <a:r>
              <a:rPr lang="is-IS" baseline="0" dirty="0" smtClean="0"/>
              <a:t>Then </a:t>
            </a:r>
            <a:r>
              <a:rPr lang="is-IS" baseline="0" dirty="0" smtClean="0"/>
              <a:t>you convolve the 3 hidden layer images together (meaning you take the dot product of the filter and the sum of the images), do this with 6 different filters and end up with another hidden layer of 6 convoled images. Each fo those is then finally downsampled once more and then the outputs of those travel through 2 more fully connected layers (just a multilayer perceptron) and finally there is a softmax activation function applied at the end which give the class probabilities.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it will be helpful for the later parts of this lecture to visualize the perceptron as the following graph, the inputs are the nodes and the offset – also called the bias-- (or the pixels of the image), the edges have weights. The box represents sigma and later on it </a:t>
            </a:r>
            <a:r>
              <a:rPr lang="en-US" baseline="0" dirty="0" err="1" smtClean="0"/>
              <a:t>wil</a:t>
            </a:r>
            <a:r>
              <a:rPr lang="en-US" baseline="0" dirty="0" smtClean="0"/>
              <a:t> be </a:t>
            </a:r>
            <a:r>
              <a:rPr lang="en-US" baseline="0" dirty="0" err="1" smtClean="0"/>
              <a:t>helpfuil</a:t>
            </a:r>
            <a:r>
              <a:rPr lang="en-US" baseline="0" dirty="0" smtClean="0"/>
              <a:t> to think of this function, i.e. sigma applied to the dot product as a neuron and in this case the perceptron is a kind of single neuron learning algorithm. This all will be clear later.</a:t>
            </a:r>
          </a:p>
          <a:p>
            <a:endParaRPr lang="en-US" baseline="0" dirty="0" smtClean="0"/>
          </a:p>
          <a:p>
            <a:r>
              <a:rPr lang="en-US" baseline="0" dirty="0" smtClean="0"/>
              <a:t>To make the neuron effectively approximate the unknown function, we need to somehow tune the parameter vectors w and b using the training data.</a:t>
            </a: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10</a:t>
            </a:fld>
            <a:endParaRPr lang="en-US"/>
          </a:p>
        </p:txBody>
      </p:sp>
    </p:spTree>
    <p:extLst>
      <p:ext uri="{BB962C8B-B14F-4D97-AF65-F5344CB8AC3E}">
        <p14:creationId xmlns:p14="http://schemas.microsoft.com/office/powerpoint/2010/main" val="1029329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left is what I described</a:t>
            </a: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64</a:t>
            </a:fld>
            <a:endParaRPr lang="en-US"/>
          </a:p>
        </p:txBody>
      </p:sp>
    </p:spTree>
    <p:extLst>
      <p:ext uri="{BB962C8B-B14F-4D97-AF65-F5344CB8AC3E}">
        <p14:creationId xmlns:p14="http://schemas.microsoft.com/office/powerpoint/2010/main" val="6593536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Shape 9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9" name="Shape 9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Shape 9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3" name="Shape 9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geometrically the perceptron is a separating </a:t>
            </a:r>
            <a:r>
              <a:rPr lang="en-US" dirty="0" err="1" smtClean="0"/>
              <a:t>hyperplane</a:t>
            </a:r>
            <a:r>
              <a:rPr lang="en-US" dirty="0" smtClean="0"/>
              <a:t>.</a:t>
            </a:r>
            <a:r>
              <a:rPr lang="en-US" baseline="0" dirty="0" smtClean="0"/>
              <a:t> If we plot the images of cats and dogs in some and represent, say dogs, as the blue points and cats as the red ones then the perceptron is a </a:t>
            </a:r>
            <a:r>
              <a:rPr lang="en-US" baseline="0" dirty="0" err="1" smtClean="0"/>
              <a:t>hyperplane</a:t>
            </a:r>
            <a:r>
              <a:rPr lang="en-US" baseline="0" dirty="0" smtClean="0"/>
              <a:t> that tries to separate the training data as best as possible. </a:t>
            </a: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11</a:t>
            </a:fld>
            <a:endParaRPr lang="en-US"/>
          </a:p>
        </p:txBody>
      </p:sp>
    </p:spTree>
    <p:extLst>
      <p:ext uri="{BB962C8B-B14F-4D97-AF65-F5344CB8AC3E}">
        <p14:creationId xmlns:p14="http://schemas.microsoft.com/office/powerpoint/2010/main" val="269777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By tuning w and b we change the slope and position of this </a:t>
            </a:r>
            <a:r>
              <a:rPr lang="en-US" baseline="0" dirty="0" err="1" smtClean="0"/>
              <a:t>hyperplane</a:t>
            </a:r>
            <a:r>
              <a:rPr lang="en-US" baseline="0" dirty="0" smtClean="0"/>
              <a:t>.</a:t>
            </a:r>
          </a:p>
        </p:txBody>
      </p:sp>
      <p:sp>
        <p:nvSpPr>
          <p:cNvPr id="4" name="Slide Number Placeholder 3"/>
          <p:cNvSpPr>
            <a:spLocks noGrp="1"/>
          </p:cNvSpPr>
          <p:nvPr>
            <p:ph type="sldNum" sz="quarter" idx="10"/>
          </p:nvPr>
        </p:nvSpPr>
        <p:spPr/>
        <p:txBody>
          <a:bodyPr/>
          <a:lstStyle/>
          <a:p>
            <a:fld id="{077201AF-7CEB-8546-A578-FFFAB94A9520}" type="slidenum">
              <a:rPr lang="en-US" smtClean="0"/>
              <a:t>12</a:t>
            </a:fld>
            <a:endParaRPr lang="en-US"/>
          </a:p>
        </p:txBody>
      </p:sp>
    </p:spTree>
    <p:extLst>
      <p:ext uri="{BB962C8B-B14F-4D97-AF65-F5344CB8AC3E}">
        <p14:creationId xmlns:p14="http://schemas.microsoft.com/office/powerpoint/2010/main" val="3777295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what’s one of the biggest problems</a:t>
            </a:r>
            <a:r>
              <a:rPr lang="en-US" baseline="0" dirty="0" smtClean="0"/>
              <a:t> with the perceptron? Well the data may simply not be linearly separable and take these circular shapes as an extreme example. In this case the single perceptron will be a bad classifier and we need to somehow generalize the idea to come up with more powerful approximation architectures.</a:t>
            </a: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13</a:t>
            </a:fld>
            <a:endParaRPr lang="en-US"/>
          </a:p>
        </p:txBody>
      </p:sp>
    </p:spTree>
    <p:extLst>
      <p:ext uri="{BB962C8B-B14F-4D97-AF65-F5344CB8AC3E}">
        <p14:creationId xmlns:p14="http://schemas.microsoft.com/office/powerpoint/2010/main" val="1815883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remember that</a:t>
            </a:r>
            <a:r>
              <a:rPr lang="en-US" baseline="0" dirty="0" smtClean="0"/>
              <a:t> the single perceptron looks like this. It’s  neuron function of some the input plus an offset.. Or we can write it compactly as the indicator function of the </a:t>
            </a:r>
            <a:r>
              <a:rPr lang="en-US" baseline="0" dirty="0" err="1" smtClean="0"/>
              <a:t>wx</a:t>
            </a:r>
            <a:r>
              <a:rPr lang="en-US" baseline="0" dirty="0" smtClean="0"/>
              <a:t> + b being greater than zero. So let’s now give what’s known as a multilayer perceptron, or a </a:t>
            </a:r>
            <a:r>
              <a:rPr lang="en-US" baseline="0" dirty="0" err="1" smtClean="0"/>
              <a:t>feedforward</a:t>
            </a:r>
            <a:r>
              <a:rPr lang="en-US" baseline="0" dirty="0" smtClean="0"/>
              <a:t> neural network.</a:t>
            </a:r>
            <a:endParaRPr lang="en-US" dirty="0"/>
          </a:p>
        </p:txBody>
      </p:sp>
      <p:sp>
        <p:nvSpPr>
          <p:cNvPr id="4" name="Slide Number Placeholder 3"/>
          <p:cNvSpPr>
            <a:spLocks noGrp="1"/>
          </p:cNvSpPr>
          <p:nvPr>
            <p:ph type="sldNum" sz="quarter" idx="10"/>
          </p:nvPr>
        </p:nvSpPr>
        <p:spPr/>
        <p:txBody>
          <a:bodyPr/>
          <a:lstStyle/>
          <a:p>
            <a:fld id="{077201AF-7CEB-8546-A578-FFFAB94A9520}" type="slidenum">
              <a:rPr lang="en-US" smtClean="0"/>
              <a:t>14</a:t>
            </a:fld>
            <a:endParaRPr lang="en-US"/>
          </a:p>
        </p:txBody>
      </p:sp>
    </p:spTree>
    <p:extLst>
      <p:ext uri="{BB962C8B-B14F-4D97-AF65-F5344CB8AC3E}">
        <p14:creationId xmlns:p14="http://schemas.microsoft.com/office/powerpoint/2010/main" val="2207875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9960" name="Group 24"/>
          <p:cNvGrpSpPr>
            <a:grpSpLocks/>
          </p:cNvGrpSpPr>
          <p:nvPr/>
        </p:nvGrpSpPr>
        <p:grpSpPr bwMode="auto">
          <a:xfrm>
            <a:off x="0" y="0"/>
            <a:ext cx="9144000" cy="6858000"/>
            <a:chOff x="0" y="0"/>
            <a:chExt cx="5760" cy="4320"/>
          </a:xfrm>
        </p:grpSpPr>
        <p:sp>
          <p:nvSpPr>
            <p:cNvPr id="39938" name="Rectangle 2"/>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sz="2400">
                <a:latin typeface="Times New Roman" charset="0"/>
              </a:endParaRPr>
            </a:p>
          </p:txBody>
        </p:sp>
        <p:sp>
          <p:nvSpPr>
            <p:cNvPr id="39942" name="Rectangle 6"/>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grpSp>
          <p:nvGrpSpPr>
            <p:cNvPr id="39958" name="Group 22"/>
            <p:cNvGrpSpPr>
              <a:grpSpLocks/>
            </p:cNvGrpSpPr>
            <p:nvPr/>
          </p:nvGrpSpPr>
          <p:grpSpPr bwMode="auto">
            <a:xfrm>
              <a:off x="0" y="672"/>
              <a:ext cx="1806" cy="1989"/>
              <a:chOff x="0" y="672"/>
              <a:chExt cx="1806" cy="1989"/>
            </a:xfrm>
          </p:grpSpPr>
          <p:sp>
            <p:nvSpPr>
              <p:cNvPr id="39943" name="Rectangle 7"/>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39944" name="Rectangle 8"/>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39945" name="Rectangle 9"/>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39946" name="Rectangle 10"/>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39947" name="Rectangle 11"/>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39948" name="Rectangle 12"/>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39949" name="Rectangle 13"/>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39950" name="Rectangle 14"/>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39951" name="Rectangle 15"/>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39952" name="Rectangle 16"/>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grpSp>
      </p:grpSp>
      <p:sp>
        <p:nvSpPr>
          <p:cNvPr id="39939" name="Rectangle 3"/>
          <p:cNvSpPr>
            <a:spLocks noGrp="1" noChangeArrowheads="1"/>
          </p:cNvSpPr>
          <p:nvPr>
            <p:ph type="dt" sz="half" idx="2"/>
          </p:nvPr>
        </p:nvSpPr>
        <p:spPr>
          <a:xfrm>
            <a:off x="457200" y="6248400"/>
            <a:ext cx="2133600" cy="457200"/>
          </a:xfrm>
        </p:spPr>
        <p:txBody>
          <a:bodyPr/>
          <a:lstStyle>
            <a:lvl1pPr>
              <a:defRPr/>
            </a:lvl1pPr>
          </a:lstStyle>
          <a:p>
            <a:endParaRPr lang="en-US"/>
          </a:p>
        </p:txBody>
      </p:sp>
      <p:sp>
        <p:nvSpPr>
          <p:cNvPr id="39940" name="Rectangle 4"/>
          <p:cNvSpPr>
            <a:spLocks noGrp="1" noChangeArrowheads="1"/>
          </p:cNvSpPr>
          <p:nvPr>
            <p:ph type="ftr" sz="quarter" idx="3"/>
          </p:nvPr>
        </p:nvSpPr>
        <p:spPr/>
        <p:txBody>
          <a:bodyPr/>
          <a:lstStyle>
            <a:lvl1pPr>
              <a:defRPr/>
            </a:lvl1pPr>
          </a:lstStyle>
          <a:p>
            <a:endParaRPr lang="en-US"/>
          </a:p>
        </p:txBody>
      </p:sp>
      <p:sp>
        <p:nvSpPr>
          <p:cNvPr id="39941" name="Rectangle 5"/>
          <p:cNvSpPr>
            <a:spLocks noGrp="1" noChangeArrowheads="1"/>
          </p:cNvSpPr>
          <p:nvPr>
            <p:ph type="sldNum" sz="quarter" idx="4"/>
          </p:nvPr>
        </p:nvSpPr>
        <p:spPr/>
        <p:txBody>
          <a:bodyPr/>
          <a:lstStyle>
            <a:lvl1pPr>
              <a:defRPr/>
            </a:lvl1pPr>
          </a:lstStyle>
          <a:p>
            <a:fld id="{345327B2-C209-4E4A-8EAA-B38958A9C326}" type="slidenum">
              <a:rPr lang="en-US"/>
              <a:pPr/>
              <a:t>‹#›</a:t>
            </a:fld>
            <a:endParaRPr lang="en-US"/>
          </a:p>
        </p:txBody>
      </p:sp>
      <p:sp>
        <p:nvSpPr>
          <p:cNvPr id="39953" name="Rectangle 17"/>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US" noProof="0" dirty="0" smtClean="0"/>
              <a:t>Click to edit Master title style</a:t>
            </a:r>
          </a:p>
        </p:txBody>
      </p:sp>
      <p:sp>
        <p:nvSpPr>
          <p:cNvPr id="39954" name="Rectangle 18"/>
          <p:cNvSpPr>
            <a:spLocks noGrp="1" noChangeArrowheads="1"/>
          </p:cNvSpPr>
          <p:nvPr>
            <p:ph type="subTitle" idx="1"/>
          </p:nvPr>
        </p:nvSpPr>
        <p:spPr>
          <a:xfrm>
            <a:off x="2971800" y="4267200"/>
            <a:ext cx="6019800" cy="1752600"/>
          </a:xfrm>
        </p:spPr>
        <p:txBody>
          <a:bodyPr/>
          <a:lstStyle>
            <a:lvl1pPr marL="0" indent="0">
              <a:buFont typeface="Wingdings" charset="0"/>
              <a:buNone/>
              <a:defRPr sz="3400"/>
            </a:lvl1pPr>
          </a:lstStyle>
          <a:p>
            <a:pPr lvl="0"/>
            <a:r>
              <a:rPr lang="en-US" noProof="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8455AA08-D56D-B246-BA5D-4F58219E7AA9}" type="slidenum">
              <a:rPr lang="en-US"/>
              <a:pPr/>
              <a:t>‹#›</a:t>
            </a:fld>
            <a:endParaRPr lang="en-US"/>
          </a:p>
        </p:txBody>
      </p:sp>
      <p:sp>
        <p:nvSpPr>
          <p:cNvPr id="6" name="Date Placeholder 5"/>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3193042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2CD327DB-E990-6140-9C23-D8194F85D6F6}" type="slidenum">
              <a:rPr lang="en-US"/>
              <a:pPr/>
              <a:t>‹#›</a:t>
            </a:fld>
            <a:endParaRPr lang="en-US"/>
          </a:p>
        </p:txBody>
      </p:sp>
      <p:sp>
        <p:nvSpPr>
          <p:cNvPr id="6" name="Date Placeholder 5"/>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1138267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1" y="593367"/>
            <a:ext cx="8520599" cy="763599"/>
          </a:xfrm>
          <a:prstGeom prst="rect">
            <a:avLst/>
          </a:prstGeom>
        </p:spPr>
        <p:txBody>
          <a:bodyPr lIns="91425" tIns="91425" rIns="91425" bIns="91425" anchor="t" anchorCtr="0"/>
          <a:lstStyle>
            <a:lvl1pPr lvl="0">
              <a:spcBef>
                <a:spcPts val="0"/>
              </a:spcBef>
              <a:defRPr b="1"/>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1" y="1536633"/>
            <a:ext cx="8520599"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8" y="6217621"/>
            <a:ext cx="548699"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901584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53A701F7-2A2C-254E-B660-8CFF06C53658}" type="slidenum">
              <a:rPr lang="en-US"/>
              <a:pPr/>
              <a:t>‹#›</a:t>
            </a:fld>
            <a:endParaRPr lang="en-US"/>
          </a:p>
        </p:txBody>
      </p:sp>
      <p:sp>
        <p:nvSpPr>
          <p:cNvPr id="6" name="Date Placeholder 5"/>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3021514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29A06E5E-41CB-7543-B286-A2D58140304A}" type="slidenum">
              <a:rPr lang="en-US"/>
              <a:pPr/>
              <a:t>‹#›</a:t>
            </a:fld>
            <a:endParaRPr lang="en-US"/>
          </a:p>
        </p:txBody>
      </p:sp>
      <p:sp>
        <p:nvSpPr>
          <p:cNvPr id="6" name="Date Placeholder 5"/>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3931322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674E8D6F-348D-B842-8383-F72969700AB4}" type="slidenum">
              <a:rPr lang="en-US"/>
              <a:pPr/>
              <a:t>‹#›</a:t>
            </a:fld>
            <a:endParaRPr lang="en-US"/>
          </a:p>
        </p:txBody>
      </p:sp>
      <p:sp>
        <p:nvSpPr>
          <p:cNvPr id="7" name="Date Placeholder 6"/>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187940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endParaRPr lang="en-US"/>
          </a:p>
        </p:txBody>
      </p:sp>
      <p:sp>
        <p:nvSpPr>
          <p:cNvPr id="8" name="Slide Number Placeholder 7"/>
          <p:cNvSpPr>
            <a:spLocks noGrp="1"/>
          </p:cNvSpPr>
          <p:nvPr>
            <p:ph type="sldNum" sz="quarter" idx="11"/>
          </p:nvPr>
        </p:nvSpPr>
        <p:spPr/>
        <p:txBody>
          <a:bodyPr/>
          <a:lstStyle>
            <a:lvl1pPr>
              <a:defRPr/>
            </a:lvl1pPr>
          </a:lstStyle>
          <a:p>
            <a:fld id="{BAB636EC-CE01-6C4A-825C-C7F629725476}" type="slidenum">
              <a:rPr lang="en-US"/>
              <a:pPr/>
              <a:t>‹#›</a:t>
            </a:fld>
            <a:endParaRPr lang="en-US"/>
          </a:p>
        </p:txBody>
      </p:sp>
      <p:sp>
        <p:nvSpPr>
          <p:cNvPr id="9" name="Date Placeholder 8"/>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3072353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endParaRPr lang="en-US"/>
          </a:p>
        </p:txBody>
      </p:sp>
      <p:sp>
        <p:nvSpPr>
          <p:cNvPr id="4" name="Slide Number Placeholder 3"/>
          <p:cNvSpPr>
            <a:spLocks noGrp="1"/>
          </p:cNvSpPr>
          <p:nvPr>
            <p:ph type="sldNum" sz="quarter" idx="11"/>
          </p:nvPr>
        </p:nvSpPr>
        <p:spPr/>
        <p:txBody>
          <a:bodyPr/>
          <a:lstStyle>
            <a:lvl1pPr>
              <a:defRPr/>
            </a:lvl1pPr>
          </a:lstStyle>
          <a:p>
            <a:fld id="{85532785-702E-7A4E-819F-DB360D4F360E}" type="slidenum">
              <a:rPr lang="en-US"/>
              <a:pPr/>
              <a:t>‹#›</a:t>
            </a:fld>
            <a:endParaRPr lang="en-US"/>
          </a:p>
        </p:txBody>
      </p:sp>
      <p:sp>
        <p:nvSpPr>
          <p:cNvPr id="5" name="Date Placeholder 4"/>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1566530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p>
        </p:txBody>
      </p:sp>
      <p:sp>
        <p:nvSpPr>
          <p:cNvPr id="3" name="Slide Number Placeholder 2"/>
          <p:cNvSpPr>
            <a:spLocks noGrp="1"/>
          </p:cNvSpPr>
          <p:nvPr>
            <p:ph type="sldNum" sz="quarter" idx="11"/>
          </p:nvPr>
        </p:nvSpPr>
        <p:spPr/>
        <p:txBody>
          <a:bodyPr/>
          <a:lstStyle>
            <a:lvl1pPr>
              <a:defRPr/>
            </a:lvl1pPr>
          </a:lstStyle>
          <a:p>
            <a:fld id="{983905C7-22BB-2A40-9C44-6B9013D7DACE}" type="slidenum">
              <a:rPr lang="en-US"/>
              <a:pPr/>
              <a:t>‹#›</a:t>
            </a:fld>
            <a:endParaRPr lang="en-US"/>
          </a:p>
        </p:txBody>
      </p:sp>
      <p:sp>
        <p:nvSpPr>
          <p:cNvPr id="4" name="Date Placeholder 3"/>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2433633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74EDE745-50B4-F049-A26E-C3D5F70517F7}" type="slidenum">
              <a:rPr lang="en-US"/>
              <a:pPr/>
              <a:t>‹#›</a:t>
            </a:fld>
            <a:endParaRPr lang="en-US"/>
          </a:p>
        </p:txBody>
      </p:sp>
      <p:sp>
        <p:nvSpPr>
          <p:cNvPr id="7" name="Date Placeholder 6"/>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287048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3C5D39B8-6D5C-B541-AF57-EA1902D199C4}" type="slidenum">
              <a:rPr lang="en-US"/>
              <a:pPr/>
              <a:t>‹#›</a:t>
            </a:fld>
            <a:endParaRPr lang="en-US"/>
          </a:p>
        </p:txBody>
      </p:sp>
      <p:sp>
        <p:nvSpPr>
          <p:cNvPr id="7" name="Date Placeholder 6"/>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33924781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5" name="Rectangle 3"/>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ctr" eaLnBrk="1" hangingPunct="1">
              <a:defRPr sz="1200"/>
            </a:lvl1pPr>
          </a:lstStyle>
          <a:p>
            <a:endParaRPr lang="en-US"/>
          </a:p>
        </p:txBody>
      </p:sp>
      <p:sp>
        <p:nvSpPr>
          <p:cNvPr id="38916" name="Rectangle 4"/>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eaLnBrk="1" hangingPunct="1">
              <a:defRPr sz="1200">
                <a:latin typeface="Arial Black" charset="0"/>
              </a:defRPr>
            </a:lvl1pPr>
          </a:lstStyle>
          <a:p>
            <a:fld id="{3C253F0E-7A75-E645-AA95-68BDD68B1524}" type="slidenum">
              <a:rPr lang="en-US"/>
              <a:pPr/>
              <a:t>‹#›</a:t>
            </a:fld>
            <a:endParaRPr lang="en-US"/>
          </a:p>
        </p:txBody>
      </p:sp>
      <p:grpSp>
        <p:nvGrpSpPr>
          <p:cNvPr id="38947" name="Group 35"/>
          <p:cNvGrpSpPr>
            <a:grpSpLocks/>
          </p:cNvGrpSpPr>
          <p:nvPr/>
        </p:nvGrpSpPr>
        <p:grpSpPr bwMode="auto">
          <a:xfrm>
            <a:off x="0" y="0"/>
            <a:ext cx="9144000" cy="546100"/>
            <a:chOff x="0" y="0"/>
            <a:chExt cx="5760" cy="344"/>
          </a:xfrm>
        </p:grpSpPr>
        <p:sp>
          <p:nvSpPr>
            <p:cNvPr id="38917"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sz="2400">
                <a:latin typeface="Times New Roman" charset="0"/>
              </a:endParaRPr>
            </a:p>
          </p:txBody>
        </p:sp>
        <p:sp>
          <p:nvSpPr>
            <p:cNvPr id="38918"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38919"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38920"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38921"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38922"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38923"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38924"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38925"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grpSp>
      <p:sp>
        <p:nvSpPr>
          <p:cNvPr id="38926"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US" dirty="0"/>
          </a:p>
        </p:txBody>
      </p:sp>
      <p:sp>
        <p:nvSpPr>
          <p:cNvPr id="38927"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8929" name="Rectangle 17"/>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txStyles>
    <p:titleStyle>
      <a:lvl1pPr algn="l" rtl="0" eaLnBrk="1" fontAlgn="base" hangingPunct="1">
        <a:spcBef>
          <a:spcPct val="0"/>
        </a:spcBef>
        <a:spcAft>
          <a:spcPct val="0"/>
        </a:spcAft>
        <a:defRPr sz="44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Arial" charset="0"/>
          <a:ea typeface="ＭＳ Ｐゴシック" charset="0"/>
        </a:defRPr>
      </a:lvl2pPr>
      <a:lvl3pPr algn="l" rtl="0" eaLnBrk="1" fontAlgn="base" hangingPunct="1">
        <a:spcBef>
          <a:spcPct val="0"/>
        </a:spcBef>
        <a:spcAft>
          <a:spcPct val="0"/>
        </a:spcAft>
        <a:defRPr sz="4400">
          <a:solidFill>
            <a:schemeClr val="tx1"/>
          </a:solidFill>
          <a:latin typeface="Arial" charset="0"/>
          <a:ea typeface="ＭＳ Ｐゴシック" charset="0"/>
        </a:defRPr>
      </a:lvl3pPr>
      <a:lvl4pPr algn="l" rtl="0" eaLnBrk="1" fontAlgn="base" hangingPunct="1">
        <a:spcBef>
          <a:spcPct val="0"/>
        </a:spcBef>
        <a:spcAft>
          <a:spcPct val="0"/>
        </a:spcAft>
        <a:defRPr sz="4400">
          <a:solidFill>
            <a:schemeClr val="tx1"/>
          </a:solidFill>
          <a:latin typeface="Arial" charset="0"/>
          <a:ea typeface="ＭＳ Ｐゴシック" charset="0"/>
        </a:defRPr>
      </a:lvl4pPr>
      <a:lvl5pPr algn="l" rtl="0" eaLnBrk="1" fontAlgn="base" hangingPunct="1">
        <a:spcBef>
          <a:spcPct val="0"/>
        </a:spcBef>
        <a:spcAft>
          <a:spcPct val="0"/>
        </a:spcAft>
        <a:defRPr sz="4400">
          <a:solidFill>
            <a:schemeClr val="tx1"/>
          </a:solidFill>
          <a:latin typeface="Arial" charset="0"/>
          <a:ea typeface="ＭＳ Ｐゴシック" charset="0"/>
        </a:defRPr>
      </a:lvl5pPr>
      <a:lvl6pPr marL="457200" algn="l" rtl="0" eaLnBrk="1" fontAlgn="base" hangingPunct="1">
        <a:spcBef>
          <a:spcPct val="0"/>
        </a:spcBef>
        <a:spcAft>
          <a:spcPct val="0"/>
        </a:spcAft>
        <a:defRPr sz="4400">
          <a:solidFill>
            <a:schemeClr val="tx1"/>
          </a:solidFill>
          <a:latin typeface="Arial" charset="0"/>
          <a:ea typeface="ＭＳ Ｐゴシック" charset="0"/>
        </a:defRPr>
      </a:lvl6pPr>
      <a:lvl7pPr marL="914400" algn="l" rtl="0" eaLnBrk="1" fontAlgn="base" hangingPunct="1">
        <a:spcBef>
          <a:spcPct val="0"/>
        </a:spcBef>
        <a:spcAft>
          <a:spcPct val="0"/>
        </a:spcAft>
        <a:defRPr sz="4400">
          <a:solidFill>
            <a:schemeClr val="tx1"/>
          </a:solidFill>
          <a:latin typeface="Arial" charset="0"/>
          <a:ea typeface="ＭＳ Ｐゴシック" charset="0"/>
        </a:defRPr>
      </a:lvl7pPr>
      <a:lvl8pPr marL="1371600" algn="l" rtl="0" eaLnBrk="1" fontAlgn="base" hangingPunct="1">
        <a:spcBef>
          <a:spcPct val="0"/>
        </a:spcBef>
        <a:spcAft>
          <a:spcPct val="0"/>
        </a:spcAft>
        <a:defRPr sz="4400">
          <a:solidFill>
            <a:schemeClr val="tx1"/>
          </a:solidFill>
          <a:latin typeface="Arial" charset="0"/>
          <a:ea typeface="ＭＳ Ｐゴシック" charset="0"/>
        </a:defRPr>
      </a:lvl8pPr>
      <a:lvl9pPr marL="1828800" algn="l" rtl="0" eaLnBrk="1" fontAlgn="base" hangingPunct="1">
        <a:spcBef>
          <a:spcPct val="0"/>
        </a:spcBef>
        <a:spcAft>
          <a:spcPct val="0"/>
        </a:spcAft>
        <a:defRPr sz="4400">
          <a:solidFill>
            <a:schemeClr val="tx1"/>
          </a:solidFill>
          <a:latin typeface="Arial" charset="0"/>
          <a:ea typeface="ＭＳ Ｐゴシック" charset="0"/>
        </a:defRPr>
      </a:lvl9pPr>
    </p:titleStyle>
    <p:bodyStyle>
      <a:lvl1pPr marL="342900" indent="-342900" algn="l" rtl="0" eaLnBrk="1" fontAlgn="base" hangingPunct="1">
        <a:spcBef>
          <a:spcPct val="20000"/>
        </a:spcBef>
        <a:spcAft>
          <a:spcPct val="0"/>
        </a:spcAft>
        <a:buClr>
          <a:schemeClr val="bg2"/>
        </a:buClr>
        <a:buSzPct val="75000"/>
        <a:buFont typeface="Wingdings" charset="0"/>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80000"/>
        <a:buFont typeface="Wingdings" charset="0"/>
        <a:buChar char="¨"/>
        <a:defRPr sz="2800">
          <a:solidFill>
            <a:schemeClr val="tx1"/>
          </a:solidFill>
          <a:latin typeface="+mn-lt"/>
          <a:ea typeface="+mn-ea"/>
        </a:defRPr>
      </a:lvl2pPr>
      <a:lvl3pPr marL="1143000" indent="-228600" algn="l" rtl="0" eaLnBrk="1" fontAlgn="base" hangingPunct="1">
        <a:spcBef>
          <a:spcPct val="20000"/>
        </a:spcBef>
        <a:spcAft>
          <a:spcPct val="0"/>
        </a:spcAft>
        <a:buClr>
          <a:schemeClr val="bg2"/>
        </a:buClr>
        <a:buSzPct val="65000"/>
        <a:buFont typeface="Wingdings" charset="0"/>
        <a:buChar char="n"/>
        <a:defRPr sz="2400">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70000"/>
        <a:buFont typeface="Wingdings" charset="0"/>
        <a:buChar char="¨"/>
        <a:defRPr sz="2000">
          <a:solidFill>
            <a:schemeClr val="tx1"/>
          </a:solidFill>
          <a:latin typeface="+mn-lt"/>
          <a:ea typeface="+mn-ea"/>
        </a:defRPr>
      </a:lvl4pPr>
      <a:lvl5pPr marL="2057400" indent="-228600" algn="l" rtl="0" eaLnBrk="1" fontAlgn="base" hangingPunct="1">
        <a:spcBef>
          <a:spcPct val="20000"/>
        </a:spcBef>
        <a:spcAft>
          <a:spcPct val="0"/>
        </a:spcAft>
        <a:buClr>
          <a:schemeClr val="bg2"/>
        </a:buClr>
        <a:buFont typeface="Wingdings" charset="0"/>
        <a:buChar char="§"/>
        <a:defRPr sz="2000">
          <a:solidFill>
            <a:schemeClr val="tx1"/>
          </a:solidFill>
          <a:latin typeface="+mn-lt"/>
          <a:ea typeface="+mn-ea"/>
        </a:defRPr>
      </a:lvl5pPr>
      <a:lvl6pPr marL="2514600" indent="-228600" algn="l" rtl="0" eaLnBrk="1" fontAlgn="base" hangingPunct="1">
        <a:spcBef>
          <a:spcPct val="20000"/>
        </a:spcBef>
        <a:spcAft>
          <a:spcPct val="0"/>
        </a:spcAft>
        <a:buClr>
          <a:schemeClr val="bg2"/>
        </a:buClr>
        <a:buFont typeface="Wingdings" charset="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Font typeface="Wingdings" charset="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Font typeface="Wingdings" charset="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Font typeface="Wingdings" charset="0"/>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3.emf"/><Relationship Id="rId5" Type="http://schemas.openxmlformats.org/officeDocument/2006/relationships/image" Target="../media/image14.emf"/><Relationship Id="rId6"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hyperlink" Target="https://blog.wtf.sg/2014/05/10/recursive-auto-encoders-an-introduction/"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hyperlink" Target="https://blog.wtf.sg/2014/05/10/recursive-auto-encoders-an-introduction/"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46.xml.rels><?xml version="1.0" encoding="UTF-8" standalone="yes"?>
<Relationships xmlns="http://schemas.openxmlformats.org/package/2006/relationships"><Relationship Id="rId3" Type="http://schemas.openxmlformats.org/officeDocument/2006/relationships/hyperlink" Target="http://arxiv.org/pdf/1301.3781.pdf" TargetMode="External"/><Relationship Id="rId4" Type="http://schemas.openxmlformats.org/officeDocument/2006/relationships/hyperlink" Target="https://www.tensorflow.org/versions/master/tutorials/word2vec/index.html" TargetMode="External"/><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deshpande3.github.io/adeshpande3.github.io/A-Beginner's-Guide-To-Understanding-Convolutional-Neural-Network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gif"/><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62.xml.rels><?xml version="1.0" encoding="UTF-8" standalone="yes"?>
<Relationships xmlns="http://schemas.openxmlformats.org/package/2006/relationships"><Relationship Id="rId3" Type="http://schemas.openxmlformats.org/officeDocument/2006/relationships/hyperlink" Target="http://jmlr.org/papers/volume15/srivastava14a/srivastava14a.pdf" TargetMode="External"/><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hyperlink" Target="http://josephpcohen.com/w/visualizing-cnn-architectures-side-by-side-with-mxnet/" TargetMode="External"/><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Neural Networks and Deep Learning</a:t>
            </a:r>
            <a:endParaRPr lang="en-US" dirty="0"/>
          </a:p>
        </p:txBody>
      </p:sp>
      <p:sp>
        <p:nvSpPr>
          <p:cNvPr id="3" name="Subtitle 2"/>
          <p:cNvSpPr>
            <a:spLocks noGrp="1"/>
          </p:cNvSpPr>
          <p:nvPr>
            <p:ph type="subTitle" idx="1"/>
          </p:nvPr>
        </p:nvSpPr>
        <p:spPr/>
        <p:txBody>
          <a:bodyPr/>
          <a:lstStyle/>
          <a:p>
            <a:r>
              <a:rPr lang="en-US" dirty="0" smtClean="0"/>
              <a:t>Eli Gutin</a:t>
            </a:r>
          </a:p>
          <a:p>
            <a:r>
              <a:rPr lang="en-US" dirty="0" smtClean="0"/>
              <a:t>MIT 15.S60</a:t>
            </a:r>
          </a:p>
          <a:p>
            <a:endParaRPr lang="en-US" dirty="0"/>
          </a:p>
          <a:p>
            <a:r>
              <a:rPr lang="en-US" sz="1200" dirty="0" smtClean="0"/>
              <a:t>(adapted from 2016 course by Iain Dunning)</a:t>
            </a:r>
            <a:endParaRPr lang="en-US" sz="1200" dirty="0"/>
          </a:p>
        </p:txBody>
      </p:sp>
      <p:pic>
        <p:nvPicPr>
          <p:cNvPr id="12" name="Picture 11"/>
          <p:cNvPicPr>
            <a:picLocks noChangeAspect="1"/>
          </p:cNvPicPr>
          <p:nvPr/>
        </p:nvPicPr>
        <p:blipFill>
          <a:blip r:embed="rId2"/>
          <a:stretch>
            <a:fillRect/>
          </a:stretch>
        </p:blipFill>
        <p:spPr>
          <a:xfrm>
            <a:off x="6087890" y="5144246"/>
            <a:ext cx="2908258" cy="1308716"/>
          </a:xfrm>
          <a:prstGeom prst="rect">
            <a:avLst/>
          </a:prstGeom>
        </p:spPr>
      </p:pic>
    </p:spTree>
    <p:extLst>
      <p:ext uri="{BB962C8B-B14F-4D97-AF65-F5344CB8AC3E}">
        <p14:creationId xmlns:p14="http://schemas.microsoft.com/office/powerpoint/2010/main" val="179597179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Perceptron: an early attempt</a:t>
            </a:r>
            <a:endParaRPr lang="en-US" dirty="0"/>
          </a:p>
        </p:txBody>
      </p:sp>
      <p:sp>
        <p:nvSpPr>
          <p:cNvPr id="4" name="Content Placeholder 3"/>
          <p:cNvSpPr>
            <a:spLocks noGrp="1"/>
          </p:cNvSpPr>
          <p:nvPr>
            <p:ph idx="1"/>
          </p:nvPr>
        </p:nvSpPr>
        <p:spPr/>
        <p:txBody>
          <a:bodyPr/>
          <a:lstStyle/>
          <a:p>
            <a:r>
              <a:rPr lang="en-US" dirty="0"/>
              <a:t> </a:t>
            </a:r>
            <a:endParaRPr lang="en-US" dirty="0" smtClean="0"/>
          </a:p>
          <a:p>
            <a:r>
              <a:rPr lang="en-US" i="1" dirty="0" smtClean="0"/>
              <a:t>Activation</a:t>
            </a:r>
            <a:r>
              <a:rPr lang="en-US" dirty="0" smtClean="0"/>
              <a:t> function</a:t>
            </a:r>
          </a:p>
          <a:p>
            <a:endParaRPr lang="en-US" dirty="0" smtClean="0"/>
          </a:p>
          <a:p>
            <a:r>
              <a:rPr lang="en-US" dirty="0" smtClean="0"/>
              <a:t>Need to tune     and   </a:t>
            </a:r>
          </a:p>
        </p:txBody>
      </p:sp>
      <p:sp>
        <p:nvSpPr>
          <p:cNvPr id="5" name="Oval 4"/>
          <p:cNvSpPr/>
          <p:nvPr/>
        </p:nvSpPr>
        <p:spPr bwMode="auto">
          <a:xfrm>
            <a:off x="3302086" y="4595332"/>
            <a:ext cx="440596" cy="4405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6" name="Oval 5"/>
          <p:cNvSpPr/>
          <p:nvPr/>
        </p:nvSpPr>
        <p:spPr bwMode="auto">
          <a:xfrm>
            <a:off x="3298978" y="5317868"/>
            <a:ext cx="440596" cy="4405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7" name="Oval 6"/>
          <p:cNvSpPr/>
          <p:nvPr/>
        </p:nvSpPr>
        <p:spPr bwMode="auto">
          <a:xfrm>
            <a:off x="3286028" y="6108262"/>
            <a:ext cx="440596" cy="440596"/>
          </a:xfrm>
          <a:prstGeom prst="ellipse">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cxnSp>
        <p:nvCxnSpPr>
          <p:cNvPr id="9" name="Straight Arrow Connector 8"/>
          <p:cNvCxnSpPr>
            <a:stCxn id="5" idx="6"/>
          </p:cNvCxnSpPr>
          <p:nvPr/>
        </p:nvCxnSpPr>
        <p:spPr bwMode="auto">
          <a:xfrm>
            <a:off x="3742682" y="4815630"/>
            <a:ext cx="868242" cy="54427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Arrow Connector 9"/>
          <p:cNvCxnSpPr>
            <a:stCxn id="6" idx="6"/>
            <a:endCxn id="20" idx="1"/>
          </p:cNvCxnSpPr>
          <p:nvPr/>
        </p:nvCxnSpPr>
        <p:spPr bwMode="auto">
          <a:xfrm>
            <a:off x="3739574" y="5538166"/>
            <a:ext cx="832426" cy="1609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Arrow Connector 16"/>
          <p:cNvCxnSpPr>
            <a:stCxn id="7" idx="6"/>
          </p:cNvCxnSpPr>
          <p:nvPr/>
        </p:nvCxnSpPr>
        <p:spPr bwMode="auto">
          <a:xfrm flipV="1">
            <a:off x="3726624" y="5696822"/>
            <a:ext cx="884300" cy="63173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 name="Rectangle 19"/>
          <p:cNvSpPr/>
          <p:nvPr/>
        </p:nvSpPr>
        <p:spPr bwMode="auto">
          <a:xfrm>
            <a:off x="4572000" y="5334000"/>
            <a:ext cx="609094" cy="4405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  </a:t>
            </a:r>
            <a:r>
              <a:rPr kumimoji="0" lang="en-US" sz="1800" b="0" i="0" u="none" strike="noStrike" cap="none" normalizeH="0" baseline="0" dirty="0" err="1" smtClean="0">
                <a:ln>
                  <a:noFill/>
                </a:ln>
                <a:solidFill>
                  <a:schemeClr val="tx1"/>
                </a:solidFill>
                <a:effectLst/>
                <a:latin typeface="Arial" charset="0"/>
                <a:ea typeface="ＭＳ Ｐゴシック" charset="0"/>
              </a:rPr>
              <a:t>σ</a:t>
            </a:r>
            <a:endParaRPr kumimoji="0" lang="en-US" sz="1800" b="0" i="0" u="none" strike="noStrike" cap="none" normalizeH="0" baseline="0" dirty="0">
              <a:ln>
                <a:noFill/>
              </a:ln>
              <a:solidFill>
                <a:schemeClr val="tx1"/>
              </a:solidFill>
              <a:effectLst/>
              <a:latin typeface="Arial" charset="0"/>
              <a:ea typeface="ＭＳ Ｐゴシック" charset="0"/>
            </a:endParaRPr>
          </a:p>
        </p:txBody>
      </p:sp>
      <p:cxnSp>
        <p:nvCxnSpPr>
          <p:cNvPr id="22" name="Straight Arrow Connector 21"/>
          <p:cNvCxnSpPr/>
          <p:nvPr/>
        </p:nvCxnSpPr>
        <p:spPr bwMode="auto">
          <a:xfrm>
            <a:off x="5181600" y="5562600"/>
            <a:ext cx="832426" cy="1609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3" name="Oval 22"/>
          <p:cNvSpPr/>
          <p:nvPr/>
        </p:nvSpPr>
        <p:spPr bwMode="auto">
          <a:xfrm>
            <a:off x="5965346" y="5353610"/>
            <a:ext cx="440596" cy="4405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2362200"/>
            <a:ext cx="3098800" cy="1143000"/>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4000500"/>
            <a:ext cx="266700" cy="190500"/>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0600" y="3911600"/>
            <a:ext cx="152400" cy="279400"/>
          </a:xfrm>
          <a:prstGeom prst="rect">
            <a:avLst/>
          </a:prstGeom>
        </p:spPr>
      </p:pic>
      <p:pic>
        <p:nvPicPr>
          <p:cNvPr id="13" name="Picture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2044700"/>
            <a:ext cx="3124200" cy="469900"/>
          </a:xfrm>
          <a:prstGeom prst="rect">
            <a:avLst/>
          </a:prstGeom>
        </p:spPr>
      </p:pic>
      <p:sp>
        <p:nvSpPr>
          <p:cNvPr id="3" name="TextBox 2"/>
          <p:cNvSpPr txBox="1"/>
          <p:nvPr/>
        </p:nvSpPr>
        <p:spPr>
          <a:xfrm>
            <a:off x="2743200" y="4648200"/>
            <a:ext cx="457200" cy="369332"/>
          </a:xfrm>
          <a:prstGeom prst="rect">
            <a:avLst/>
          </a:prstGeom>
          <a:noFill/>
        </p:spPr>
        <p:txBody>
          <a:bodyPr wrap="square" rtlCol="0">
            <a:spAutoFit/>
          </a:bodyPr>
          <a:lstStyle/>
          <a:p>
            <a:r>
              <a:rPr lang="en-US" dirty="0" smtClean="0"/>
              <a:t>x1</a:t>
            </a:r>
            <a:endParaRPr lang="en-US" dirty="0"/>
          </a:p>
        </p:txBody>
      </p:sp>
      <p:sp>
        <p:nvSpPr>
          <p:cNvPr id="18" name="TextBox 17"/>
          <p:cNvSpPr txBox="1"/>
          <p:nvPr/>
        </p:nvSpPr>
        <p:spPr>
          <a:xfrm>
            <a:off x="2743200" y="5410200"/>
            <a:ext cx="457200" cy="369332"/>
          </a:xfrm>
          <a:prstGeom prst="rect">
            <a:avLst/>
          </a:prstGeom>
          <a:noFill/>
        </p:spPr>
        <p:txBody>
          <a:bodyPr wrap="square" rtlCol="0">
            <a:spAutoFit/>
          </a:bodyPr>
          <a:lstStyle/>
          <a:p>
            <a:r>
              <a:rPr lang="en-US" dirty="0" smtClean="0"/>
              <a:t>x2</a:t>
            </a:r>
            <a:endParaRPr lang="en-US" dirty="0"/>
          </a:p>
        </p:txBody>
      </p:sp>
      <p:sp>
        <p:nvSpPr>
          <p:cNvPr id="19" name="TextBox 18"/>
          <p:cNvSpPr txBox="1"/>
          <p:nvPr/>
        </p:nvSpPr>
        <p:spPr>
          <a:xfrm>
            <a:off x="2743200" y="4953000"/>
            <a:ext cx="457200" cy="369332"/>
          </a:xfrm>
          <a:prstGeom prst="rect">
            <a:avLst/>
          </a:prstGeom>
          <a:noFill/>
        </p:spPr>
        <p:txBody>
          <a:bodyPr wrap="square" rtlCol="0">
            <a:spAutoFit/>
          </a:bodyPr>
          <a:lstStyle/>
          <a:p>
            <a:r>
              <a:rPr lang="is-IS" dirty="0" smtClean="0"/>
              <a:t>…</a:t>
            </a:r>
            <a:endParaRPr lang="en-US" dirty="0"/>
          </a:p>
        </p:txBody>
      </p:sp>
      <p:sp>
        <p:nvSpPr>
          <p:cNvPr id="21" name="TextBox 20"/>
          <p:cNvSpPr txBox="1"/>
          <p:nvPr/>
        </p:nvSpPr>
        <p:spPr>
          <a:xfrm>
            <a:off x="3886200" y="5715000"/>
            <a:ext cx="457200" cy="369332"/>
          </a:xfrm>
          <a:prstGeom prst="rect">
            <a:avLst/>
          </a:prstGeom>
          <a:noFill/>
        </p:spPr>
        <p:txBody>
          <a:bodyPr wrap="square" rtlCol="0">
            <a:spAutoFit/>
          </a:bodyPr>
          <a:lstStyle/>
          <a:p>
            <a:r>
              <a:rPr lang="en-US" i="1" dirty="0" smtClean="0"/>
              <a:t>b</a:t>
            </a:r>
            <a:endParaRPr lang="en-US" i="1" dirty="0"/>
          </a:p>
        </p:txBody>
      </p:sp>
      <p:sp>
        <p:nvSpPr>
          <p:cNvPr id="24" name="TextBox 23"/>
          <p:cNvSpPr txBox="1"/>
          <p:nvPr/>
        </p:nvSpPr>
        <p:spPr>
          <a:xfrm>
            <a:off x="4038600" y="4724400"/>
            <a:ext cx="609600" cy="369332"/>
          </a:xfrm>
          <a:prstGeom prst="rect">
            <a:avLst/>
          </a:prstGeom>
          <a:noFill/>
        </p:spPr>
        <p:txBody>
          <a:bodyPr wrap="square" rtlCol="0">
            <a:spAutoFit/>
          </a:bodyPr>
          <a:lstStyle/>
          <a:p>
            <a:r>
              <a:rPr lang="en-US" i="1" dirty="0"/>
              <a:t>w</a:t>
            </a:r>
            <a:r>
              <a:rPr lang="en-US" i="1" dirty="0" smtClean="0"/>
              <a:t>1</a:t>
            </a:r>
            <a:endParaRPr lang="en-US" i="1" dirty="0"/>
          </a:p>
        </p:txBody>
      </p:sp>
      <p:sp>
        <p:nvSpPr>
          <p:cNvPr id="25" name="TextBox 24"/>
          <p:cNvSpPr txBox="1"/>
          <p:nvPr/>
        </p:nvSpPr>
        <p:spPr>
          <a:xfrm>
            <a:off x="3886200" y="5181600"/>
            <a:ext cx="609600" cy="369332"/>
          </a:xfrm>
          <a:prstGeom prst="rect">
            <a:avLst/>
          </a:prstGeom>
          <a:noFill/>
        </p:spPr>
        <p:txBody>
          <a:bodyPr wrap="square" rtlCol="0">
            <a:spAutoFit/>
          </a:bodyPr>
          <a:lstStyle/>
          <a:p>
            <a:r>
              <a:rPr lang="en-US" i="1" dirty="0" smtClean="0"/>
              <a:t>w</a:t>
            </a:r>
            <a:r>
              <a:rPr lang="en-US" i="1" dirty="0"/>
              <a:t>2</a:t>
            </a:r>
          </a:p>
        </p:txBody>
      </p:sp>
      <p:sp>
        <p:nvSpPr>
          <p:cNvPr id="26" name="TextBox 25"/>
          <p:cNvSpPr txBox="1"/>
          <p:nvPr/>
        </p:nvSpPr>
        <p:spPr>
          <a:xfrm>
            <a:off x="2743200" y="6172200"/>
            <a:ext cx="457200" cy="369332"/>
          </a:xfrm>
          <a:prstGeom prst="rect">
            <a:avLst/>
          </a:prstGeom>
          <a:noFill/>
        </p:spPr>
        <p:txBody>
          <a:bodyPr wrap="square" rtlCol="0">
            <a:spAutoFit/>
          </a:bodyPr>
          <a:lstStyle/>
          <a:p>
            <a:r>
              <a:rPr lang="en-US" dirty="0" smtClean="0"/>
              <a:t>1</a:t>
            </a:r>
            <a:endParaRPr lang="en-US" dirty="0"/>
          </a:p>
        </p:txBody>
      </p:sp>
    </p:spTree>
    <p:extLst>
      <p:ext uri="{BB962C8B-B14F-4D97-AF65-F5344CB8AC3E}">
        <p14:creationId xmlns:p14="http://schemas.microsoft.com/office/powerpoint/2010/main" val="353278051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Perceptron: an early attempt</a:t>
            </a:r>
            <a:endParaRPr lang="en-US" dirty="0"/>
          </a:p>
        </p:txBody>
      </p:sp>
      <p:pic>
        <p:nvPicPr>
          <p:cNvPr id="6" name="Picture 5"/>
          <p:cNvPicPr>
            <a:picLocks noChangeAspect="1"/>
          </p:cNvPicPr>
          <p:nvPr/>
        </p:nvPicPr>
        <p:blipFill>
          <a:blip r:embed="rId3"/>
          <a:stretch>
            <a:fillRect/>
          </a:stretch>
        </p:blipFill>
        <p:spPr>
          <a:xfrm>
            <a:off x="1930405" y="1524000"/>
            <a:ext cx="7213600" cy="5435600"/>
          </a:xfrm>
          <a:prstGeom prst="rect">
            <a:avLst/>
          </a:prstGeom>
        </p:spPr>
      </p:pic>
    </p:spTree>
    <p:extLst>
      <p:ext uri="{BB962C8B-B14F-4D97-AF65-F5344CB8AC3E}">
        <p14:creationId xmlns:p14="http://schemas.microsoft.com/office/powerpoint/2010/main" val="296266428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Perceptron: an early attempt</a:t>
            </a:r>
            <a:endParaRPr lang="en-US" dirty="0"/>
          </a:p>
        </p:txBody>
      </p:sp>
      <p:sp>
        <p:nvSpPr>
          <p:cNvPr id="4" name="TextBox 3"/>
          <p:cNvSpPr txBox="1"/>
          <p:nvPr/>
        </p:nvSpPr>
        <p:spPr>
          <a:xfrm>
            <a:off x="112581" y="1865972"/>
            <a:ext cx="2630619" cy="1200329"/>
          </a:xfrm>
          <a:prstGeom prst="rect">
            <a:avLst/>
          </a:prstGeom>
          <a:noFill/>
        </p:spPr>
        <p:txBody>
          <a:bodyPr wrap="square" rtlCol="0">
            <a:spAutoFit/>
          </a:bodyPr>
          <a:lstStyle/>
          <a:p>
            <a:r>
              <a:rPr lang="en-US" dirty="0" smtClean="0"/>
              <a:t>“Tune w and b</a:t>
            </a:r>
          </a:p>
          <a:p>
            <a:r>
              <a:rPr lang="en-US" dirty="0"/>
              <a:t>s</a:t>
            </a:r>
            <a:r>
              <a:rPr lang="en-US" dirty="0" smtClean="0"/>
              <a:t>o that the approximation</a:t>
            </a:r>
            <a:r>
              <a:rPr lang="en-US" dirty="0"/>
              <a:t> </a:t>
            </a:r>
            <a:r>
              <a:rPr lang="en-US" dirty="0" smtClean="0"/>
              <a:t>is accurate”</a:t>
            </a:r>
          </a:p>
        </p:txBody>
      </p:sp>
      <p:pic>
        <p:nvPicPr>
          <p:cNvPr id="7" name="Picture 6"/>
          <p:cNvPicPr>
            <a:picLocks noChangeAspect="1"/>
          </p:cNvPicPr>
          <p:nvPr/>
        </p:nvPicPr>
        <p:blipFill>
          <a:blip r:embed="rId3"/>
          <a:stretch>
            <a:fillRect/>
          </a:stretch>
        </p:blipFill>
        <p:spPr>
          <a:xfrm>
            <a:off x="1930405" y="1524000"/>
            <a:ext cx="7213600" cy="5435600"/>
          </a:xfrm>
          <a:prstGeom prst="rect">
            <a:avLst/>
          </a:prstGeom>
        </p:spPr>
      </p:pic>
      <p:cxnSp>
        <p:nvCxnSpPr>
          <p:cNvPr id="8" name="Straight Arrow Connector 7"/>
          <p:cNvCxnSpPr/>
          <p:nvPr/>
        </p:nvCxnSpPr>
        <p:spPr bwMode="auto">
          <a:xfrm>
            <a:off x="1143000" y="2895600"/>
            <a:ext cx="2779622" cy="1922545"/>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257918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issue with Perceptron</a:t>
            </a:r>
            <a:endParaRPr lang="en-US" dirty="0"/>
          </a:p>
        </p:txBody>
      </p:sp>
      <p:sp>
        <p:nvSpPr>
          <p:cNvPr id="3" name="Content Placeholder 2"/>
          <p:cNvSpPr>
            <a:spLocks noGrp="1"/>
          </p:cNvSpPr>
          <p:nvPr>
            <p:ph idx="1"/>
          </p:nvPr>
        </p:nvSpPr>
        <p:spPr/>
        <p:txBody>
          <a:bodyPr/>
          <a:lstStyle/>
          <a:p>
            <a:r>
              <a:rPr lang="en-US" dirty="0" smtClean="0"/>
              <a:t>Ground truth </a:t>
            </a:r>
            <a:r>
              <a:rPr lang="en-US" dirty="0"/>
              <a:t> </a:t>
            </a:r>
            <a:r>
              <a:rPr lang="en-US" dirty="0" smtClean="0"/>
              <a:t>  may simply not be linear</a:t>
            </a:r>
          </a:p>
          <a:p>
            <a:endParaRPr lang="en-US" dirty="0"/>
          </a:p>
          <a:p>
            <a:endParaRPr lang="en-US" dirty="0" smtClean="0"/>
          </a:p>
          <a:p>
            <a:endParaRPr lang="en-US" dirty="0"/>
          </a:p>
          <a:p>
            <a:endParaRPr lang="en-US" dirty="0" smtClean="0"/>
          </a:p>
          <a:p>
            <a:endParaRPr lang="en-US" dirty="0"/>
          </a:p>
          <a:p>
            <a:r>
              <a:rPr lang="en-US" dirty="0" smtClean="0"/>
              <a:t>Need to generalize the Perceptron idea</a:t>
            </a:r>
            <a:endParaRPr lang="en-US" dirty="0"/>
          </a:p>
        </p:txBody>
      </p:sp>
      <p:pic>
        <p:nvPicPr>
          <p:cNvPr id="4" name="Picture 3"/>
          <p:cNvPicPr>
            <a:picLocks noChangeAspect="1"/>
          </p:cNvPicPr>
          <p:nvPr/>
        </p:nvPicPr>
        <p:blipFill>
          <a:blip r:embed="rId3"/>
          <a:stretch>
            <a:fillRect/>
          </a:stretch>
        </p:blipFill>
        <p:spPr>
          <a:xfrm>
            <a:off x="3056332" y="2794154"/>
            <a:ext cx="2578100" cy="2590800"/>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8200" y="2133600"/>
            <a:ext cx="203200" cy="368300"/>
          </a:xfrm>
          <a:prstGeom prst="rect">
            <a:avLst/>
          </a:prstGeom>
        </p:spPr>
      </p:pic>
    </p:spTree>
    <p:extLst>
      <p:ext uri="{BB962C8B-B14F-4D97-AF65-F5344CB8AC3E}">
        <p14:creationId xmlns:p14="http://schemas.microsoft.com/office/powerpoint/2010/main" val="313815858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Multilayer perceptron</a:t>
            </a:r>
            <a:endParaRPr lang="en-US" dirty="0"/>
          </a:p>
        </p:txBody>
      </p:sp>
      <p:sp>
        <p:nvSpPr>
          <p:cNvPr id="3" name="Oval 2"/>
          <p:cNvSpPr/>
          <p:nvPr/>
        </p:nvSpPr>
        <p:spPr bwMode="auto">
          <a:xfrm>
            <a:off x="2747234" y="2215770"/>
            <a:ext cx="440596" cy="4405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1</a:t>
            </a:r>
            <a:endParaRPr kumimoji="0" lang="en-US" sz="1800" b="0" i="0" u="none" strike="noStrike" cap="none" normalizeH="0" baseline="0" dirty="0">
              <a:ln>
                <a:noFill/>
              </a:ln>
              <a:solidFill>
                <a:schemeClr val="tx1"/>
              </a:solidFill>
              <a:effectLst/>
              <a:latin typeface="Arial" charset="0"/>
              <a:ea typeface="ＭＳ Ｐゴシック" charset="0"/>
            </a:endParaRPr>
          </a:p>
        </p:txBody>
      </p:sp>
      <p:sp>
        <p:nvSpPr>
          <p:cNvPr id="4" name="Oval 3"/>
          <p:cNvSpPr/>
          <p:nvPr/>
        </p:nvSpPr>
        <p:spPr bwMode="auto">
          <a:xfrm>
            <a:off x="2744126" y="2938306"/>
            <a:ext cx="440596" cy="4405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2</a:t>
            </a:r>
            <a:endParaRPr kumimoji="0" lang="en-US" sz="1800" b="0" i="0" u="none" strike="noStrike" cap="none" normalizeH="0" baseline="0" dirty="0">
              <a:ln>
                <a:noFill/>
              </a:ln>
              <a:solidFill>
                <a:schemeClr val="tx1"/>
              </a:solidFill>
              <a:effectLst/>
              <a:latin typeface="Arial" charset="0"/>
              <a:ea typeface="ＭＳ Ｐゴシック" charset="0"/>
            </a:endParaRPr>
          </a:p>
        </p:txBody>
      </p:sp>
      <p:sp>
        <p:nvSpPr>
          <p:cNvPr id="5" name="Oval 4"/>
          <p:cNvSpPr/>
          <p:nvPr/>
        </p:nvSpPr>
        <p:spPr bwMode="auto">
          <a:xfrm>
            <a:off x="2731176" y="3728700"/>
            <a:ext cx="440596" cy="4405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3</a:t>
            </a:r>
            <a:endParaRPr kumimoji="0" lang="en-US" sz="1800" b="0" i="0" u="none" strike="noStrike" cap="none" normalizeH="0" baseline="0" dirty="0">
              <a:ln>
                <a:noFill/>
              </a:ln>
              <a:solidFill>
                <a:schemeClr val="tx1"/>
              </a:solidFill>
              <a:effectLst/>
              <a:latin typeface="Arial" charset="0"/>
              <a:ea typeface="ＭＳ Ｐゴシック" charset="0"/>
            </a:endParaRPr>
          </a:p>
        </p:txBody>
      </p:sp>
      <p:cxnSp>
        <p:nvCxnSpPr>
          <p:cNvPr id="6" name="Straight Arrow Connector 5"/>
          <p:cNvCxnSpPr>
            <a:stCxn id="3" idx="6"/>
          </p:cNvCxnSpPr>
          <p:nvPr/>
        </p:nvCxnSpPr>
        <p:spPr bwMode="auto">
          <a:xfrm>
            <a:off x="3187830" y="2436068"/>
            <a:ext cx="868242" cy="54427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Arrow Connector 6"/>
          <p:cNvCxnSpPr>
            <a:stCxn id="4" idx="6"/>
            <a:endCxn id="8" idx="1"/>
          </p:cNvCxnSpPr>
          <p:nvPr/>
        </p:nvCxnSpPr>
        <p:spPr bwMode="auto">
          <a:xfrm>
            <a:off x="3184722" y="3158604"/>
            <a:ext cx="832426" cy="1609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Rectangle 7"/>
          <p:cNvSpPr/>
          <p:nvPr/>
        </p:nvSpPr>
        <p:spPr bwMode="auto">
          <a:xfrm>
            <a:off x="4017148" y="2954438"/>
            <a:ext cx="609094" cy="4405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 A</a:t>
            </a:r>
            <a:endParaRPr kumimoji="0" lang="en-US" sz="1800" b="0" i="0" u="none" strike="noStrike" cap="none" normalizeH="0" baseline="0" dirty="0">
              <a:ln>
                <a:noFill/>
              </a:ln>
              <a:solidFill>
                <a:schemeClr val="tx1"/>
              </a:solidFill>
              <a:effectLst/>
              <a:latin typeface="Arial" charset="0"/>
              <a:ea typeface="ＭＳ Ｐゴシック" charset="0"/>
            </a:endParaRPr>
          </a:p>
        </p:txBody>
      </p:sp>
      <p:sp>
        <p:nvSpPr>
          <p:cNvPr id="9" name="Oval 8"/>
          <p:cNvSpPr/>
          <p:nvPr/>
        </p:nvSpPr>
        <p:spPr bwMode="auto">
          <a:xfrm>
            <a:off x="5410494" y="2974048"/>
            <a:ext cx="440596" cy="4405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cxnSp>
        <p:nvCxnSpPr>
          <p:cNvPr id="10" name="Straight Arrow Connector 9"/>
          <p:cNvCxnSpPr/>
          <p:nvPr/>
        </p:nvCxnSpPr>
        <p:spPr bwMode="auto">
          <a:xfrm flipV="1">
            <a:off x="3171772" y="3317260"/>
            <a:ext cx="884300" cy="63173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p:cNvCxnSpPr/>
          <p:nvPr/>
        </p:nvCxnSpPr>
        <p:spPr bwMode="auto">
          <a:xfrm>
            <a:off x="4607076" y="3181396"/>
            <a:ext cx="832426" cy="1609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Folded Corner 14"/>
          <p:cNvSpPr/>
          <p:nvPr/>
        </p:nvSpPr>
        <p:spPr bwMode="auto">
          <a:xfrm>
            <a:off x="5235336" y="4872148"/>
            <a:ext cx="2526952" cy="1554888"/>
          </a:xfrm>
          <a:prstGeom prst="foldedCorner">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r>
              <a:rPr lang="en-US" dirty="0">
                <a:solidFill>
                  <a:schemeClr val="tx1"/>
                </a:solidFill>
                <a:latin typeface="Arial" charset="0"/>
                <a:ea typeface="ＭＳ Ｐゴシック" charset="0"/>
              </a:rPr>
              <a:t>A neuron is of the form  </a:t>
            </a:r>
            <a:r>
              <a:rPr lang="en-US" b="1" dirty="0">
                <a:solidFill>
                  <a:schemeClr val="tx1"/>
                </a:solidFill>
                <a:latin typeface="Arial" charset="0"/>
                <a:ea typeface="ＭＳ Ｐゴシック" charset="0"/>
              </a:rPr>
              <a:t>1(</a:t>
            </a:r>
            <a:r>
              <a:rPr lang="en-US" b="1" dirty="0" err="1">
                <a:solidFill>
                  <a:schemeClr val="tx1"/>
                </a:solidFill>
                <a:latin typeface="Arial" charset="0"/>
                <a:ea typeface="ＭＳ Ｐゴシック" charset="0"/>
              </a:rPr>
              <a:t>w.x</a:t>
            </a:r>
            <a:r>
              <a:rPr lang="en-US" b="1" dirty="0">
                <a:solidFill>
                  <a:schemeClr val="tx1"/>
                </a:solidFill>
                <a:latin typeface="Arial" charset="0"/>
                <a:ea typeface="ＭＳ Ｐゴシック" charset="0"/>
              </a:rPr>
              <a:t> + b &gt; 0)</a:t>
            </a:r>
          </a:p>
        </p:txBody>
      </p:sp>
      <p:cxnSp>
        <p:nvCxnSpPr>
          <p:cNvPr id="16" name="Straight Arrow Connector 15"/>
          <p:cNvCxnSpPr/>
          <p:nvPr/>
        </p:nvCxnSpPr>
        <p:spPr bwMode="auto">
          <a:xfrm flipV="1">
            <a:off x="2643560" y="3641159"/>
            <a:ext cx="1568060" cy="1503161"/>
          </a:xfrm>
          <a:prstGeom prst="straightConnector1">
            <a:avLst/>
          </a:prstGeom>
          <a:ln>
            <a:headEnd type="none" w="med" len="med"/>
            <a:tailEnd type="arrow"/>
          </a:ln>
        </p:spPr>
        <p:style>
          <a:lnRef idx="3">
            <a:schemeClr val="accent5"/>
          </a:lnRef>
          <a:fillRef idx="0">
            <a:schemeClr val="accent5"/>
          </a:fillRef>
          <a:effectRef idx="2">
            <a:schemeClr val="accent5"/>
          </a:effectRef>
          <a:fontRef idx="minor">
            <a:schemeClr val="tx1"/>
          </a:fontRef>
        </p:style>
      </p:cxnSp>
      <p:sp>
        <p:nvSpPr>
          <p:cNvPr id="19" name="TextBox 18"/>
          <p:cNvSpPr txBox="1"/>
          <p:nvPr/>
        </p:nvSpPr>
        <p:spPr>
          <a:xfrm>
            <a:off x="1334722" y="5364618"/>
            <a:ext cx="1464386" cy="923330"/>
          </a:xfrm>
          <a:prstGeom prst="rect">
            <a:avLst/>
          </a:prstGeom>
          <a:noFill/>
        </p:spPr>
        <p:txBody>
          <a:bodyPr wrap="square" rtlCol="0">
            <a:spAutoFit/>
          </a:bodyPr>
          <a:lstStyle/>
          <a:p>
            <a:r>
              <a:rPr lang="en-US" dirty="0" smtClean="0"/>
              <a:t>We can call the box a “neuron”</a:t>
            </a:r>
            <a:endParaRPr lang="en-US" dirty="0"/>
          </a:p>
        </p:txBody>
      </p:sp>
      <p:sp>
        <p:nvSpPr>
          <p:cNvPr id="18" name="TextBox 17"/>
          <p:cNvSpPr txBox="1"/>
          <p:nvPr/>
        </p:nvSpPr>
        <p:spPr>
          <a:xfrm>
            <a:off x="3352800" y="2286000"/>
            <a:ext cx="990600" cy="369332"/>
          </a:xfrm>
          <a:prstGeom prst="rect">
            <a:avLst/>
          </a:prstGeom>
          <a:noFill/>
        </p:spPr>
        <p:txBody>
          <a:bodyPr wrap="square" rtlCol="0">
            <a:spAutoFit/>
          </a:bodyPr>
          <a:lstStyle/>
          <a:p>
            <a:r>
              <a:rPr lang="en-US" i="1" dirty="0" smtClean="0"/>
              <a:t>w</a:t>
            </a:r>
            <a:r>
              <a:rPr lang="en-US" i="1" baseline="-25000" dirty="0" smtClean="0"/>
              <a:t>1A</a:t>
            </a:r>
            <a:r>
              <a:rPr lang="en-US" i="1" dirty="0" smtClean="0"/>
              <a:t> </a:t>
            </a:r>
            <a:endParaRPr lang="en-US" i="1" dirty="0"/>
          </a:p>
        </p:txBody>
      </p:sp>
      <p:sp>
        <p:nvSpPr>
          <p:cNvPr id="20" name="TextBox 19"/>
          <p:cNvSpPr txBox="1"/>
          <p:nvPr/>
        </p:nvSpPr>
        <p:spPr>
          <a:xfrm>
            <a:off x="3276600" y="2743200"/>
            <a:ext cx="990600" cy="369332"/>
          </a:xfrm>
          <a:prstGeom prst="rect">
            <a:avLst/>
          </a:prstGeom>
          <a:noFill/>
        </p:spPr>
        <p:txBody>
          <a:bodyPr wrap="square" rtlCol="0">
            <a:spAutoFit/>
          </a:bodyPr>
          <a:lstStyle/>
          <a:p>
            <a:r>
              <a:rPr lang="en-US" i="1" dirty="0" smtClean="0"/>
              <a:t>w</a:t>
            </a:r>
            <a:r>
              <a:rPr lang="en-US" i="1" baseline="-25000" dirty="0" smtClean="0"/>
              <a:t>1B</a:t>
            </a:r>
            <a:r>
              <a:rPr lang="en-US" i="1" dirty="0" smtClean="0"/>
              <a:t> </a:t>
            </a:r>
            <a:endParaRPr lang="en-US" i="1" dirty="0"/>
          </a:p>
        </p:txBody>
      </p:sp>
      <p:sp>
        <p:nvSpPr>
          <p:cNvPr id="21" name="TextBox 20"/>
          <p:cNvSpPr txBox="1"/>
          <p:nvPr/>
        </p:nvSpPr>
        <p:spPr>
          <a:xfrm>
            <a:off x="3124200" y="3288268"/>
            <a:ext cx="990600" cy="369332"/>
          </a:xfrm>
          <a:prstGeom prst="rect">
            <a:avLst/>
          </a:prstGeom>
          <a:noFill/>
        </p:spPr>
        <p:txBody>
          <a:bodyPr wrap="square" rtlCol="0">
            <a:spAutoFit/>
          </a:bodyPr>
          <a:lstStyle/>
          <a:p>
            <a:r>
              <a:rPr lang="en-US" i="1" dirty="0" smtClean="0"/>
              <a:t>w</a:t>
            </a:r>
            <a:r>
              <a:rPr lang="en-US" i="1" baseline="-25000" dirty="0" smtClean="0"/>
              <a:t>1C</a:t>
            </a:r>
            <a:r>
              <a:rPr lang="en-US" i="1" dirty="0" smtClean="0"/>
              <a:t> </a:t>
            </a:r>
            <a:endParaRPr lang="en-US" i="1" dirty="0"/>
          </a:p>
        </p:txBody>
      </p:sp>
    </p:spTree>
    <p:extLst>
      <p:ext uri="{BB962C8B-B14F-4D97-AF65-F5344CB8AC3E}">
        <p14:creationId xmlns:p14="http://schemas.microsoft.com/office/powerpoint/2010/main" val="361716429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Multilayer perceptron</a:t>
            </a:r>
            <a:endParaRPr lang="en-US" dirty="0"/>
          </a:p>
        </p:txBody>
      </p:sp>
      <p:sp>
        <p:nvSpPr>
          <p:cNvPr id="3" name="Oval 2"/>
          <p:cNvSpPr/>
          <p:nvPr/>
        </p:nvSpPr>
        <p:spPr bwMode="auto">
          <a:xfrm>
            <a:off x="2254838" y="2384268"/>
            <a:ext cx="440596" cy="4405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1</a:t>
            </a:r>
            <a:endParaRPr kumimoji="0" lang="en-US" sz="1800" b="0" i="0" u="none" strike="noStrike" cap="none" normalizeH="0" baseline="0" dirty="0">
              <a:ln>
                <a:noFill/>
              </a:ln>
              <a:solidFill>
                <a:schemeClr val="tx1"/>
              </a:solidFill>
              <a:effectLst/>
              <a:latin typeface="Arial" charset="0"/>
              <a:ea typeface="ＭＳ Ｐゴシック" charset="0"/>
            </a:endParaRPr>
          </a:p>
        </p:txBody>
      </p:sp>
      <p:sp>
        <p:nvSpPr>
          <p:cNvPr id="4" name="Oval 3"/>
          <p:cNvSpPr/>
          <p:nvPr/>
        </p:nvSpPr>
        <p:spPr bwMode="auto">
          <a:xfrm>
            <a:off x="2251730" y="3106804"/>
            <a:ext cx="440596" cy="4405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2</a:t>
            </a:r>
            <a:endParaRPr kumimoji="0" lang="en-US" sz="1800" b="0" i="0" u="none" strike="noStrike" cap="none" normalizeH="0" baseline="0" dirty="0">
              <a:ln>
                <a:noFill/>
              </a:ln>
              <a:solidFill>
                <a:schemeClr val="tx1"/>
              </a:solidFill>
              <a:effectLst/>
              <a:latin typeface="Arial" charset="0"/>
              <a:ea typeface="ＭＳ Ｐゴシック" charset="0"/>
            </a:endParaRPr>
          </a:p>
        </p:txBody>
      </p:sp>
      <p:sp>
        <p:nvSpPr>
          <p:cNvPr id="5" name="Oval 4"/>
          <p:cNvSpPr/>
          <p:nvPr/>
        </p:nvSpPr>
        <p:spPr bwMode="auto">
          <a:xfrm>
            <a:off x="2238780" y="3897198"/>
            <a:ext cx="440596" cy="4405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3</a:t>
            </a:r>
            <a:endParaRPr kumimoji="0" lang="en-US" sz="1800" b="0" i="0" u="none" strike="noStrike" cap="none" normalizeH="0" baseline="0" dirty="0">
              <a:ln>
                <a:noFill/>
              </a:ln>
              <a:solidFill>
                <a:schemeClr val="tx1"/>
              </a:solidFill>
              <a:effectLst/>
              <a:latin typeface="Arial" charset="0"/>
              <a:ea typeface="ＭＳ Ｐゴシック" charset="0"/>
            </a:endParaRPr>
          </a:p>
        </p:txBody>
      </p:sp>
      <p:cxnSp>
        <p:nvCxnSpPr>
          <p:cNvPr id="6" name="Straight Arrow Connector 5"/>
          <p:cNvCxnSpPr>
            <a:stCxn id="3" idx="6"/>
            <a:endCxn id="13" idx="1"/>
          </p:cNvCxnSpPr>
          <p:nvPr/>
        </p:nvCxnSpPr>
        <p:spPr bwMode="auto">
          <a:xfrm>
            <a:off x="2695434" y="2604566"/>
            <a:ext cx="1072408" cy="46342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Arrow Connector 6"/>
          <p:cNvCxnSpPr>
            <a:stCxn id="4" idx="6"/>
            <a:endCxn id="8" idx="1"/>
          </p:cNvCxnSpPr>
          <p:nvPr/>
        </p:nvCxnSpPr>
        <p:spPr bwMode="auto">
          <a:xfrm flipV="1">
            <a:off x="2692326" y="2241781"/>
            <a:ext cx="1078624" cy="108532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Rectangle 7"/>
          <p:cNvSpPr/>
          <p:nvPr/>
        </p:nvSpPr>
        <p:spPr bwMode="auto">
          <a:xfrm>
            <a:off x="3770950" y="2021520"/>
            <a:ext cx="609094" cy="4405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 A</a:t>
            </a:r>
            <a:endParaRPr kumimoji="0" lang="en-US" sz="1800" b="0" i="0" u="none" strike="noStrike" cap="none" normalizeH="0" baseline="0" dirty="0">
              <a:ln>
                <a:noFill/>
              </a:ln>
              <a:solidFill>
                <a:schemeClr val="tx1"/>
              </a:solidFill>
              <a:effectLst/>
              <a:latin typeface="Arial" charset="0"/>
              <a:ea typeface="ＭＳ Ｐゴシック" charset="0"/>
            </a:endParaRPr>
          </a:p>
        </p:txBody>
      </p:sp>
      <p:cxnSp>
        <p:nvCxnSpPr>
          <p:cNvPr id="10" name="Straight Arrow Connector 9"/>
          <p:cNvCxnSpPr>
            <a:endCxn id="8" idx="1"/>
          </p:cNvCxnSpPr>
          <p:nvPr/>
        </p:nvCxnSpPr>
        <p:spPr bwMode="auto">
          <a:xfrm flipV="1">
            <a:off x="2679376" y="2241781"/>
            <a:ext cx="1091574" cy="187571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Rectangle 12"/>
          <p:cNvSpPr/>
          <p:nvPr/>
        </p:nvSpPr>
        <p:spPr bwMode="auto">
          <a:xfrm>
            <a:off x="3767842" y="2847730"/>
            <a:ext cx="609094" cy="4405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 B</a:t>
            </a:r>
            <a:endParaRPr kumimoji="0" lang="en-US" sz="1800" b="0" i="0" u="none" strike="noStrike" cap="none" normalizeH="0" baseline="0" dirty="0">
              <a:ln>
                <a:noFill/>
              </a:ln>
              <a:solidFill>
                <a:schemeClr val="tx1"/>
              </a:solidFill>
              <a:effectLst/>
              <a:latin typeface="Arial" charset="0"/>
              <a:ea typeface="ＭＳ Ｐゴシック" charset="0"/>
            </a:endParaRPr>
          </a:p>
        </p:txBody>
      </p:sp>
      <p:sp>
        <p:nvSpPr>
          <p:cNvPr id="14" name="Rectangle 13"/>
          <p:cNvSpPr/>
          <p:nvPr/>
        </p:nvSpPr>
        <p:spPr bwMode="auto">
          <a:xfrm>
            <a:off x="3777684" y="3622140"/>
            <a:ext cx="609094" cy="4405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 C</a:t>
            </a:r>
            <a:endParaRPr kumimoji="0" lang="en-US" sz="1800" b="0" i="0" u="none" strike="noStrike" cap="none" normalizeH="0" baseline="0" dirty="0">
              <a:ln>
                <a:noFill/>
              </a:ln>
              <a:solidFill>
                <a:schemeClr val="tx1"/>
              </a:solidFill>
              <a:effectLst/>
              <a:latin typeface="Arial" charset="0"/>
              <a:ea typeface="ＭＳ Ｐゴシック" charset="0"/>
            </a:endParaRPr>
          </a:p>
        </p:txBody>
      </p:sp>
      <p:sp>
        <p:nvSpPr>
          <p:cNvPr id="15" name="Rectangle 14"/>
          <p:cNvSpPr/>
          <p:nvPr/>
        </p:nvSpPr>
        <p:spPr bwMode="auto">
          <a:xfrm>
            <a:off x="3777684" y="4347784"/>
            <a:ext cx="609094" cy="4405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 D</a:t>
            </a:r>
            <a:endParaRPr kumimoji="0" lang="en-US" sz="1800" b="0" i="0" u="none" strike="noStrike" cap="none" normalizeH="0" baseline="0" dirty="0">
              <a:ln>
                <a:noFill/>
              </a:ln>
              <a:solidFill>
                <a:schemeClr val="tx1"/>
              </a:solidFill>
              <a:effectLst/>
              <a:latin typeface="Arial" charset="0"/>
              <a:ea typeface="ＭＳ Ｐゴシック" charset="0"/>
            </a:endParaRPr>
          </a:p>
        </p:txBody>
      </p:sp>
      <p:sp>
        <p:nvSpPr>
          <p:cNvPr id="16" name="Rectangle 15"/>
          <p:cNvSpPr/>
          <p:nvPr/>
        </p:nvSpPr>
        <p:spPr bwMode="auto">
          <a:xfrm>
            <a:off x="5099472" y="3259244"/>
            <a:ext cx="609094" cy="4405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 E</a:t>
            </a:r>
            <a:endParaRPr kumimoji="0" lang="en-US" sz="1800" b="0" i="0" u="none" strike="noStrike" cap="none" normalizeH="0" baseline="0" dirty="0">
              <a:ln>
                <a:noFill/>
              </a:ln>
              <a:solidFill>
                <a:schemeClr val="tx1"/>
              </a:solidFill>
              <a:effectLst/>
              <a:latin typeface="Arial" charset="0"/>
              <a:ea typeface="ＭＳ Ｐゴシック" charset="0"/>
            </a:endParaRPr>
          </a:p>
        </p:txBody>
      </p:sp>
      <p:cxnSp>
        <p:nvCxnSpPr>
          <p:cNvPr id="23" name="Straight Arrow Connector 22"/>
          <p:cNvCxnSpPr>
            <a:stCxn id="5" idx="6"/>
            <a:endCxn id="13" idx="1"/>
          </p:cNvCxnSpPr>
          <p:nvPr/>
        </p:nvCxnSpPr>
        <p:spPr bwMode="auto">
          <a:xfrm flipV="1">
            <a:off x="2679376" y="3067991"/>
            <a:ext cx="1088466" cy="104950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Arrow Connector 25"/>
          <p:cNvCxnSpPr>
            <a:stCxn id="4" idx="6"/>
            <a:endCxn id="13" idx="1"/>
          </p:cNvCxnSpPr>
          <p:nvPr/>
        </p:nvCxnSpPr>
        <p:spPr bwMode="auto">
          <a:xfrm flipV="1">
            <a:off x="2692326" y="3067991"/>
            <a:ext cx="1075516" cy="25911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Arrow Connector 26"/>
          <p:cNvCxnSpPr>
            <a:stCxn id="4" idx="6"/>
            <a:endCxn id="14" idx="1"/>
          </p:cNvCxnSpPr>
          <p:nvPr/>
        </p:nvCxnSpPr>
        <p:spPr bwMode="auto">
          <a:xfrm>
            <a:off x="2692326" y="3327102"/>
            <a:ext cx="1085358" cy="51529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Arrow Connector 31"/>
          <p:cNvCxnSpPr>
            <a:stCxn id="4" idx="6"/>
            <a:endCxn id="15" idx="1"/>
          </p:cNvCxnSpPr>
          <p:nvPr/>
        </p:nvCxnSpPr>
        <p:spPr bwMode="auto">
          <a:xfrm>
            <a:off x="2692326" y="3327102"/>
            <a:ext cx="1085358" cy="1240943"/>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Arrow Connector 34"/>
          <p:cNvCxnSpPr>
            <a:stCxn id="3" idx="6"/>
            <a:endCxn id="8" idx="1"/>
          </p:cNvCxnSpPr>
          <p:nvPr/>
        </p:nvCxnSpPr>
        <p:spPr bwMode="auto">
          <a:xfrm flipV="1">
            <a:off x="2695434" y="2241781"/>
            <a:ext cx="1075516" cy="36278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8" name="Straight Arrow Connector 37"/>
          <p:cNvCxnSpPr>
            <a:stCxn id="5" idx="6"/>
            <a:endCxn id="14" idx="1"/>
          </p:cNvCxnSpPr>
          <p:nvPr/>
        </p:nvCxnSpPr>
        <p:spPr bwMode="auto">
          <a:xfrm flipV="1">
            <a:off x="2679376" y="3842401"/>
            <a:ext cx="1098308" cy="27509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Arrow Connector 40"/>
          <p:cNvCxnSpPr>
            <a:stCxn id="5" idx="6"/>
            <a:endCxn id="15" idx="1"/>
          </p:cNvCxnSpPr>
          <p:nvPr/>
        </p:nvCxnSpPr>
        <p:spPr bwMode="auto">
          <a:xfrm>
            <a:off x="2679376" y="4117496"/>
            <a:ext cx="1098308" cy="45054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Arrow Connector 43"/>
          <p:cNvCxnSpPr>
            <a:stCxn id="3" idx="6"/>
            <a:endCxn id="14" idx="1"/>
          </p:cNvCxnSpPr>
          <p:nvPr/>
        </p:nvCxnSpPr>
        <p:spPr bwMode="auto">
          <a:xfrm>
            <a:off x="2695434" y="2604566"/>
            <a:ext cx="1082250" cy="123783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Arrow Connector 46"/>
          <p:cNvCxnSpPr>
            <a:stCxn id="3" idx="6"/>
            <a:endCxn id="15" idx="1"/>
          </p:cNvCxnSpPr>
          <p:nvPr/>
        </p:nvCxnSpPr>
        <p:spPr bwMode="auto">
          <a:xfrm>
            <a:off x="2695434" y="2604566"/>
            <a:ext cx="1082250" cy="196347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Straight Arrow Connector 49"/>
          <p:cNvCxnSpPr>
            <a:stCxn id="8" idx="3"/>
            <a:endCxn id="16" idx="1"/>
          </p:cNvCxnSpPr>
          <p:nvPr/>
        </p:nvCxnSpPr>
        <p:spPr bwMode="auto">
          <a:xfrm>
            <a:off x="4380044" y="2241781"/>
            <a:ext cx="719428" cy="1237724"/>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6" name="Straight Arrow Connector 55"/>
          <p:cNvCxnSpPr>
            <a:stCxn id="13" idx="3"/>
            <a:endCxn id="16" idx="1"/>
          </p:cNvCxnSpPr>
          <p:nvPr/>
        </p:nvCxnSpPr>
        <p:spPr bwMode="auto">
          <a:xfrm>
            <a:off x="4376936" y="3067991"/>
            <a:ext cx="722536" cy="411514"/>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Straight Arrow Connector 69"/>
          <p:cNvCxnSpPr>
            <a:endCxn id="16" idx="1"/>
          </p:cNvCxnSpPr>
          <p:nvPr/>
        </p:nvCxnSpPr>
        <p:spPr bwMode="auto">
          <a:xfrm flipV="1">
            <a:off x="4373828" y="3479505"/>
            <a:ext cx="725644" cy="40170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2" name="Straight Arrow Connector 71"/>
          <p:cNvCxnSpPr>
            <a:stCxn id="15" idx="3"/>
            <a:endCxn id="16" idx="1"/>
          </p:cNvCxnSpPr>
          <p:nvPr/>
        </p:nvCxnSpPr>
        <p:spPr bwMode="auto">
          <a:xfrm flipV="1">
            <a:off x="4386778" y="3479505"/>
            <a:ext cx="712694" cy="108854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 74"/>
          <p:cNvSpPr/>
          <p:nvPr/>
        </p:nvSpPr>
        <p:spPr bwMode="auto">
          <a:xfrm>
            <a:off x="6486084" y="3259170"/>
            <a:ext cx="440596" cy="4405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cxnSp>
        <p:nvCxnSpPr>
          <p:cNvPr id="76" name="Straight Arrow Connector 75"/>
          <p:cNvCxnSpPr/>
          <p:nvPr/>
        </p:nvCxnSpPr>
        <p:spPr bwMode="auto">
          <a:xfrm>
            <a:off x="5682666" y="3466518"/>
            <a:ext cx="832426" cy="1609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0" name="Folded Corner 79"/>
          <p:cNvSpPr/>
          <p:nvPr/>
        </p:nvSpPr>
        <p:spPr bwMode="auto">
          <a:xfrm>
            <a:off x="5235336" y="4872148"/>
            <a:ext cx="2526952" cy="1554888"/>
          </a:xfrm>
          <a:prstGeom prst="foldedCorner">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r>
              <a:rPr kumimoji="0" lang="en-US" sz="1800" b="0" i="0" u="none" strike="noStrike" cap="none" normalizeH="0" baseline="0" dirty="0" smtClean="0">
                <a:ln>
                  <a:noFill/>
                </a:ln>
                <a:solidFill>
                  <a:schemeClr val="tx1"/>
                </a:solidFill>
                <a:effectLst/>
                <a:latin typeface="Arial" charset="0"/>
                <a:ea typeface="ＭＳ Ｐゴシック" charset="0"/>
              </a:rPr>
              <a:t>A </a:t>
            </a:r>
            <a:r>
              <a:rPr lang="en-US" dirty="0" smtClean="0">
                <a:solidFill>
                  <a:schemeClr val="tx1"/>
                </a:solidFill>
                <a:latin typeface="Arial" charset="0"/>
                <a:ea typeface="ＭＳ Ｐゴシック" charset="0"/>
              </a:rPr>
              <a:t>n</a:t>
            </a:r>
            <a:r>
              <a:rPr kumimoji="0" lang="en-US" sz="1800" b="0" i="0" u="none" strike="noStrike" cap="none" normalizeH="0" baseline="0" dirty="0" smtClean="0">
                <a:ln>
                  <a:noFill/>
                </a:ln>
                <a:solidFill>
                  <a:schemeClr val="tx1"/>
                </a:solidFill>
                <a:effectLst/>
                <a:latin typeface="Arial" charset="0"/>
                <a:ea typeface="ＭＳ Ｐゴシック" charset="0"/>
              </a:rPr>
              <a:t>euron is of the form  </a:t>
            </a:r>
            <a:r>
              <a:rPr kumimoji="0" lang="en-US" sz="1800" b="1" i="0" u="none" strike="noStrike" cap="none" normalizeH="0" baseline="0" dirty="0" smtClean="0">
                <a:ln>
                  <a:noFill/>
                </a:ln>
                <a:solidFill>
                  <a:schemeClr val="tx1"/>
                </a:solidFill>
                <a:effectLst/>
                <a:latin typeface="Arial" charset="0"/>
                <a:ea typeface="ＭＳ Ｐゴシック" charset="0"/>
              </a:rPr>
              <a:t>1(</a:t>
            </a:r>
            <a:r>
              <a:rPr kumimoji="0" lang="en-US" sz="1800" b="1" i="0" u="none" strike="noStrike" cap="none" normalizeH="0" baseline="0" dirty="0" err="1" smtClean="0">
                <a:ln>
                  <a:noFill/>
                </a:ln>
                <a:solidFill>
                  <a:schemeClr val="tx1"/>
                </a:solidFill>
                <a:effectLst/>
                <a:latin typeface="Arial" charset="0"/>
                <a:ea typeface="ＭＳ Ｐゴシック" charset="0"/>
              </a:rPr>
              <a:t>w.x</a:t>
            </a:r>
            <a:r>
              <a:rPr kumimoji="0" lang="en-US" sz="1800" b="1" i="0" u="none" strike="noStrike" cap="none" normalizeH="0" baseline="0" dirty="0" smtClean="0">
                <a:ln>
                  <a:noFill/>
                </a:ln>
                <a:solidFill>
                  <a:schemeClr val="tx1"/>
                </a:solidFill>
                <a:effectLst/>
                <a:latin typeface="Arial" charset="0"/>
                <a:ea typeface="ＭＳ Ｐゴシック" charset="0"/>
              </a:rPr>
              <a:t> + b &gt; 0)</a:t>
            </a:r>
            <a:endParaRPr kumimoji="0" lang="en-US" sz="1800" b="1" i="0" u="none" strike="noStrike" cap="none" normalizeH="0" baseline="0" dirty="0">
              <a:ln>
                <a:noFill/>
              </a:ln>
              <a:solidFill>
                <a:schemeClr val="tx1"/>
              </a:solidFill>
              <a:effectLst/>
              <a:latin typeface="Arial" charset="0"/>
              <a:ea typeface="ＭＳ Ｐゴシック" charset="0"/>
            </a:endParaRPr>
          </a:p>
        </p:txBody>
      </p:sp>
      <p:cxnSp>
        <p:nvCxnSpPr>
          <p:cNvPr id="82" name="Straight Arrow Connector 81"/>
          <p:cNvCxnSpPr/>
          <p:nvPr/>
        </p:nvCxnSpPr>
        <p:spPr bwMode="auto">
          <a:xfrm flipV="1">
            <a:off x="1943816" y="4924023"/>
            <a:ext cx="1995632" cy="518295"/>
          </a:xfrm>
          <a:prstGeom prst="straightConnector1">
            <a:avLst/>
          </a:prstGeom>
          <a:ln>
            <a:headEnd type="none" w="med" len="med"/>
            <a:tailEnd type="arrow"/>
          </a:ln>
        </p:spPr>
        <p:style>
          <a:lnRef idx="3">
            <a:schemeClr val="accent5"/>
          </a:lnRef>
          <a:fillRef idx="0">
            <a:schemeClr val="accent5"/>
          </a:fillRef>
          <a:effectRef idx="2">
            <a:schemeClr val="accent5"/>
          </a:effectRef>
          <a:fontRef idx="minor">
            <a:schemeClr val="tx1"/>
          </a:fontRef>
        </p:style>
      </p:cxnSp>
      <p:sp>
        <p:nvSpPr>
          <p:cNvPr id="84" name="TextBox 83"/>
          <p:cNvSpPr txBox="1"/>
          <p:nvPr/>
        </p:nvSpPr>
        <p:spPr>
          <a:xfrm>
            <a:off x="298056" y="5027696"/>
            <a:ext cx="1982682" cy="646331"/>
          </a:xfrm>
          <a:prstGeom prst="rect">
            <a:avLst/>
          </a:prstGeom>
          <a:noFill/>
        </p:spPr>
        <p:txBody>
          <a:bodyPr wrap="square" rtlCol="0">
            <a:spAutoFit/>
          </a:bodyPr>
          <a:lstStyle/>
          <a:p>
            <a:r>
              <a:rPr lang="en-US" dirty="0" smtClean="0"/>
              <a:t>We just added a neuron layer!</a:t>
            </a:r>
            <a:endParaRPr lang="en-US" dirty="0"/>
          </a:p>
        </p:txBody>
      </p:sp>
      <p:sp>
        <p:nvSpPr>
          <p:cNvPr id="33" name="TextBox 32"/>
          <p:cNvSpPr txBox="1"/>
          <p:nvPr/>
        </p:nvSpPr>
        <p:spPr>
          <a:xfrm>
            <a:off x="2819400" y="2057400"/>
            <a:ext cx="990600" cy="369332"/>
          </a:xfrm>
          <a:prstGeom prst="rect">
            <a:avLst/>
          </a:prstGeom>
          <a:noFill/>
        </p:spPr>
        <p:txBody>
          <a:bodyPr wrap="square" rtlCol="0">
            <a:spAutoFit/>
          </a:bodyPr>
          <a:lstStyle/>
          <a:p>
            <a:r>
              <a:rPr lang="en-US" i="1" dirty="0" smtClean="0"/>
              <a:t>w</a:t>
            </a:r>
            <a:r>
              <a:rPr lang="en-US" i="1" baseline="-25000" dirty="0" smtClean="0"/>
              <a:t>1A</a:t>
            </a:r>
            <a:r>
              <a:rPr lang="en-US" i="1" dirty="0" smtClean="0"/>
              <a:t> </a:t>
            </a:r>
            <a:endParaRPr lang="en-US" i="1" dirty="0"/>
          </a:p>
        </p:txBody>
      </p:sp>
      <p:sp>
        <p:nvSpPr>
          <p:cNvPr id="34" name="TextBox 33"/>
          <p:cNvSpPr txBox="1"/>
          <p:nvPr/>
        </p:nvSpPr>
        <p:spPr>
          <a:xfrm>
            <a:off x="2743200" y="2895600"/>
            <a:ext cx="990600" cy="369332"/>
          </a:xfrm>
          <a:prstGeom prst="rect">
            <a:avLst/>
          </a:prstGeom>
          <a:noFill/>
        </p:spPr>
        <p:txBody>
          <a:bodyPr wrap="square" rtlCol="0">
            <a:spAutoFit/>
          </a:bodyPr>
          <a:lstStyle/>
          <a:p>
            <a:r>
              <a:rPr lang="en-US" i="1" dirty="0" smtClean="0"/>
              <a:t>w</a:t>
            </a:r>
            <a:r>
              <a:rPr lang="en-US" i="1" baseline="-25000" dirty="0"/>
              <a:t>2</a:t>
            </a:r>
            <a:r>
              <a:rPr lang="en-US" i="1" baseline="-25000" dirty="0" smtClean="0"/>
              <a:t>B</a:t>
            </a:r>
            <a:r>
              <a:rPr lang="en-US" i="1" dirty="0" smtClean="0"/>
              <a:t> </a:t>
            </a:r>
            <a:endParaRPr lang="en-US" i="1" dirty="0"/>
          </a:p>
        </p:txBody>
      </p:sp>
      <p:sp>
        <p:nvSpPr>
          <p:cNvPr id="36" name="TextBox 35"/>
          <p:cNvSpPr txBox="1"/>
          <p:nvPr/>
        </p:nvSpPr>
        <p:spPr>
          <a:xfrm>
            <a:off x="2743200" y="4267200"/>
            <a:ext cx="990600" cy="369332"/>
          </a:xfrm>
          <a:prstGeom prst="rect">
            <a:avLst/>
          </a:prstGeom>
          <a:noFill/>
        </p:spPr>
        <p:txBody>
          <a:bodyPr wrap="square" rtlCol="0">
            <a:spAutoFit/>
          </a:bodyPr>
          <a:lstStyle/>
          <a:p>
            <a:r>
              <a:rPr lang="en-US" i="1" dirty="0" smtClean="0"/>
              <a:t>w</a:t>
            </a:r>
            <a:r>
              <a:rPr lang="en-US" i="1" baseline="-25000" dirty="0" smtClean="0"/>
              <a:t>1D</a:t>
            </a:r>
            <a:r>
              <a:rPr lang="en-US" i="1" dirty="0" smtClean="0"/>
              <a:t> </a:t>
            </a:r>
            <a:endParaRPr lang="en-US" i="1" dirty="0"/>
          </a:p>
        </p:txBody>
      </p:sp>
      <p:sp>
        <p:nvSpPr>
          <p:cNvPr id="37" name="TextBox 36"/>
          <p:cNvSpPr txBox="1"/>
          <p:nvPr/>
        </p:nvSpPr>
        <p:spPr>
          <a:xfrm>
            <a:off x="4648200" y="2514600"/>
            <a:ext cx="990600" cy="369332"/>
          </a:xfrm>
          <a:prstGeom prst="rect">
            <a:avLst/>
          </a:prstGeom>
          <a:noFill/>
        </p:spPr>
        <p:txBody>
          <a:bodyPr wrap="square" rtlCol="0">
            <a:spAutoFit/>
          </a:bodyPr>
          <a:lstStyle/>
          <a:p>
            <a:r>
              <a:rPr lang="en-US" i="1" dirty="0" err="1" smtClean="0"/>
              <a:t>w</a:t>
            </a:r>
            <a:r>
              <a:rPr lang="en-US" i="1" baseline="-25000" dirty="0" err="1" smtClean="0"/>
              <a:t>AE</a:t>
            </a:r>
            <a:r>
              <a:rPr lang="en-US" i="1" dirty="0" smtClean="0"/>
              <a:t> </a:t>
            </a:r>
            <a:endParaRPr lang="en-US" i="1" dirty="0"/>
          </a:p>
        </p:txBody>
      </p:sp>
      <p:sp>
        <p:nvSpPr>
          <p:cNvPr id="39" name="TextBox 38"/>
          <p:cNvSpPr txBox="1"/>
          <p:nvPr/>
        </p:nvSpPr>
        <p:spPr>
          <a:xfrm>
            <a:off x="4648200" y="4038600"/>
            <a:ext cx="990600" cy="369332"/>
          </a:xfrm>
          <a:prstGeom prst="rect">
            <a:avLst/>
          </a:prstGeom>
          <a:noFill/>
        </p:spPr>
        <p:txBody>
          <a:bodyPr wrap="square" rtlCol="0">
            <a:spAutoFit/>
          </a:bodyPr>
          <a:lstStyle/>
          <a:p>
            <a:r>
              <a:rPr lang="en-US" i="1" dirty="0" err="1" smtClean="0"/>
              <a:t>w</a:t>
            </a:r>
            <a:r>
              <a:rPr lang="en-US" i="1" baseline="-25000" dirty="0" err="1" smtClean="0"/>
              <a:t>D</a:t>
            </a:r>
            <a:r>
              <a:rPr lang="en-US" i="1" baseline="-25000" dirty="0" err="1"/>
              <a:t>E</a:t>
            </a:r>
            <a:r>
              <a:rPr lang="en-US" i="1" dirty="0" smtClean="0"/>
              <a:t> </a:t>
            </a:r>
            <a:endParaRPr lang="en-US" i="1" dirty="0"/>
          </a:p>
        </p:txBody>
      </p:sp>
    </p:spTree>
    <p:extLst>
      <p:ext uri="{BB962C8B-B14F-4D97-AF65-F5344CB8AC3E}">
        <p14:creationId xmlns:p14="http://schemas.microsoft.com/office/powerpoint/2010/main" val="193672408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Multilayer perceptron</a:t>
            </a:r>
            <a:endParaRPr lang="en-US" dirty="0"/>
          </a:p>
        </p:txBody>
      </p:sp>
      <p:sp>
        <p:nvSpPr>
          <p:cNvPr id="3" name="Oval 2"/>
          <p:cNvSpPr/>
          <p:nvPr/>
        </p:nvSpPr>
        <p:spPr bwMode="auto">
          <a:xfrm>
            <a:off x="2254838" y="2384268"/>
            <a:ext cx="440596" cy="4405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1</a:t>
            </a:r>
            <a:endParaRPr kumimoji="0" lang="en-US" sz="1800" b="0" i="0" u="none" strike="noStrike" cap="none" normalizeH="0" baseline="0" dirty="0">
              <a:ln>
                <a:noFill/>
              </a:ln>
              <a:solidFill>
                <a:schemeClr val="tx1"/>
              </a:solidFill>
              <a:effectLst/>
              <a:latin typeface="Arial" charset="0"/>
              <a:ea typeface="ＭＳ Ｐゴシック" charset="0"/>
            </a:endParaRPr>
          </a:p>
        </p:txBody>
      </p:sp>
      <p:sp>
        <p:nvSpPr>
          <p:cNvPr id="4" name="Oval 3"/>
          <p:cNvSpPr/>
          <p:nvPr/>
        </p:nvSpPr>
        <p:spPr bwMode="auto">
          <a:xfrm>
            <a:off x="2251730" y="3106804"/>
            <a:ext cx="440596" cy="4405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2</a:t>
            </a:r>
            <a:endParaRPr kumimoji="0" lang="en-US" sz="1800" b="0" i="0" u="none" strike="noStrike" cap="none" normalizeH="0" baseline="0" dirty="0">
              <a:ln>
                <a:noFill/>
              </a:ln>
              <a:solidFill>
                <a:schemeClr val="tx1"/>
              </a:solidFill>
              <a:effectLst/>
              <a:latin typeface="Arial" charset="0"/>
              <a:ea typeface="ＭＳ Ｐゴシック" charset="0"/>
            </a:endParaRPr>
          </a:p>
        </p:txBody>
      </p:sp>
      <p:sp>
        <p:nvSpPr>
          <p:cNvPr id="5" name="Oval 4"/>
          <p:cNvSpPr/>
          <p:nvPr/>
        </p:nvSpPr>
        <p:spPr bwMode="auto">
          <a:xfrm>
            <a:off x="2238780" y="3897198"/>
            <a:ext cx="440596" cy="4405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3</a:t>
            </a:r>
            <a:endParaRPr kumimoji="0" lang="en-US" sz="1800" b="0" i="0" u="none" strike="noStrike" cap="none" normalizeH="0" baseline="0" dirty="0">
              <a:ln>
                <a:noFill/>
              </a:ln>
              <a:solidFill>
                <a:schemeClr val="tx1"/>
              </a:solidFill>
              <a:effectLst/>
              <a:latin typeface="Arial" charset="0"/>
              <a:ea typeface="ＭＳ Ｐゴシック" charset="0"/>
            </a:endParaRPr>
          </a:p>
        </p:txBody>
      </p:sp>
      <p:cxnSp>
        <p:nvCxnSpPr>
          <p:cNvPr id="6" name="Straight Arrow Connector 5"/>
          <p:cNvCxnSpPr>
            <a:stCxn id="3" idx="6"/>
            <a:endCxn id="13" idx="1"/>
          </p:cNvCxnSpPr>
          <p:nvPr/>
        </p:nvCxnSpPr>
        <p:spPr bwMode="auto">
          <a:xfrm>
            <a:off x="2695434" y="2604566"/>
            <a:ext cx="1072408" cy="46342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Arrow Connector 6"/>
          <p:cNvCxnSpPr>
            <a:stCxn id="4" idx="6"/>
            <a:endCxn id="8" idx="1"/>
          </p:cNvCxnSpPr>
          <p:nvPr/>
        </p:nvCxnSpPr>
        <p:spPr bwMode="auto">
          <a:xfrm flipV="1">
            <a:off x="2692326" y="2241781"/>
            <a:ext cx="1078624" cy="108532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Rectangle 7"/>
          <p:cNvSpPr/>
          <p:nvPr/>
        </p:nvSpPr>
        <p:spPr bwMode="auto">
          <a:xfrm>
            <a:off x="3770950" y="2021520"/>
            <a:ext cx="609094" cy="4405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 A</a:t>
            </a:r>
            <a:endParaRPr kumimoji="0" lang="en-US" sz="1800" b="0" i="0" u="none" strike="noStrike" cap="none" normalizeH="0" baseline="0" dirty="0">
              <a:ln>
                <a:noFill/>
              </a:ln>
              <a:solidFill>
                <a:schemeClr val="tx1"/>
              </a:solidFill>
              <a:effectLst/>
              <a:latin typeface="Arial" charset="0"/>
              <a:ea typeface="ＭＳ Ｐゴシック" charset="0"/>
            </a:endParaRPr>
          </a:p>
        </p:txBody>
      </p:sp>
      <p:cxnSp>
        <p:nvCxnSpPr>
          <p:cNvPr id="10" name="Straight Arrow Connector 9"/>
          <p:cNvCxnSpPr>
            <a:endCxn id="8" idx="1"/>
          </p:cNvCxnSpPr>
          <p:nvPr/>
        </p:nvCxnSpPr>
        <p:spPr bwMode="auto">
          <a:xfrm flipV="1">
            <a:off x="2679376" y="2241781"/>
            <a:ext cx="1091574" cy="187571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Rectangle 12"/>
          <p:cNvSpPr/>
          <p:nvPr/>
        </p:nvSpPr>
        <p:spPr bwMode="auto">
          <a:xfrm>
            <a:off x="3767842" y="2847730"/>
            <a:ext cx="609094" cy="4405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 B</a:t>
            </a:r>
            <a:endParaRPr kumimoji="0" lang="en-US" sz="1800" b="0" i="0" u="none" strike="noStrike" cap="none" normalizeH="0" baseline="0" dirty="0">
              <a:ln>
                <a:noFill/>
              </a:ln>
              <a:solidFill>
                <a:schemeClr val="tx1"/>
              </a:solidFill>
              <a:effectLst/>
              <a:latin typeface="Arial" charset="0"/>
              <a:ea typeface="ＭＳ Ｐゴシック" charset="0"/>
            </a:endParaRPr>
          </a:p>
        </p:txBody>
      </p:sp>
      <p:sp>
        <p:nvSpPr>
          <p:cNvPr id="14" name="Rectangle 13"/>
          <p:cNvSpPr/>
          <p:nvPr/>
        </p:nvSpPr>
        <p:spPr bwMode="auto">
          <a:xfrm>
            <a:off x="3777684" y="3622140"/>
            <a:ext cx="609094" cy="4405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 C</a:t>
            </a:r>
            <a:endParaRPr kumimoji="0" lang="en-US" sz="1800" b="0" i="0" u="none" strike="noStrike" cap="none" normalizeH="0" baseline="0" dirty="0">
              <a:ln>
                <a:noFill/>
              </a:ln>
              <a:solidFill>
                <a:schemeClr val="tx1"/>
              </a:solidFill>
              <a:effectLst/>
              <a:latin typeface="Arial" charset="0"/>
              <a:ea typeface="ＭＳ Ｐゴシック" charset="0"/>
            </a:endParaRPr>
          </a:p>
        </p:txBody>
      </p:sp>
      <p:sp>
        <p:nvSpPr>
          <p:cNvPr id="15" name="Rectangle 14"/>
          <p:cNvSpPr/>
          <p:nvPr/>
        </p:nvSpPr>
        <p:spPr bwMode="auto">
          <a:xfrm>
            <a:off x="3777684" y="4347784"/>
            <a:ext cx="609094" cy="4405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 D</a:t>
            </a:r>
            <a:endParaRPr kumimoji="0" lang="en-US" sz="1800" b="0" i="0" u="none" strike="noStrike" cap="none" normalizeH="0" baseline="0" dirty="0">
              <a:ln>
                <a:noFill/>
              </a:ln>
              <a:solidFill>
                <a:schemeClr val="tx1"/>
              </a:solidFill>
              <a:effectLst/>
              <a:latin typeface="Arial" charset="0"/>
              <a:ea typeface="ＭＳ Ｐゴシック" charset="0"/>
            </a:endParaRPr>
          </a:p>
        </p:txBody>
      </p:sp>
      <p:sp>
        <p:nvSpPr>
          <p:cNvPr id="16" name="Rectangle 15"/>
          <p:cNvSpPr/>
          <p:nvPr/>
        </p:nvSpPr>
        <p:spPr bwMode="auto">
          <a:xfrm>
            <a:off x="5099472" y="3259244"/>
            <a:ext cx="609094" cy="4405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 </a:t>
            </a:r>
            <a:r>
              <a:rPr lang="en-US" dirty="0" smtClean="0"/>
              <a:t>E</a:t>
            </a:r>
            <a:endParaRPr kumimoji="0" lang="en-US" sz="1800" b="0" i="0" u="none" strike="noStrike" cap="none" normalizeH="0" baseline="0" dirty="0">
              <a:ln>
                <a:noFill/>
              </a:ln>
              <a:solidFill>
                <a:schemeClr val="tx1"/>
              </a:solidFill>
              <a:effectLst/>
              <a:latin typeface="Arial" charset="0"/>
              <a:ea typeface="ＭＳ Ｐゴシック" charset="0"/>
            </a:endParaRPr>
          </a:p>
        </p:txBody>
      </p:sp>
      <p:cxnSp>
        <p:nvCxnSpPr>
          <p:cNvPr id="23" name="Straight Arrow Connector 22"/>
          <p:cNvCxnSpPr>
            <a:stCxn id="5" idx="6"/>
            <a:endCxn id="13" idx="1"/>
          </p:cNvCxnSpPr>
          <p:nvPr/>
        </p:nvCxnSpPr>
        <p:spPr bwMode="auto">
          <a:xfrm flipV="1">
            <a:off x="2679376" y="3067991"/>
            <a:ext cx="1088466" cy="104950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Arrow Connector 25"/>
          <p:cNvCxnSpPr>
            <a:stCxn id="4" idx="6"/>
            <a:endCxn id="13" idx="1"/>
          </p:cNvCxnSpPr>
          <p:nvPr/>
        </p:nvCxnSpPr>
        <p:spPr bwMode="auto">
          <a:xfrm flipV="1">
            <a:off x="2692326" y="3067991"/>
            <a:ext cx="1075516" cy="25911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Arrow Connector 26"/>
          <p:cNvCxnSpPr>
            <a:stCxn id="4" idx="6"/>
            <a:endCxn id="14" idx="1"/>
          </p:cNvCxnSpPr>
          <p:nvPr/>
        </p:nvCxnSpPr>
        <p:spPr bwMode="auto">
          <a:xfrm>
            <a:off x="2692326" y="3327102"/>
            <a:ext cx="1085358" cy="51529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Arrow Connector 31"/>
          <p:cNvCxnSpPr>
            <a:stCxn id="4" idx="6"/>
            <a:endCxn id="15" idx="1"/>
          </p:cNvCxnSpPr>
          <p:nvPr/>
        </p:nvCxnSpPr>
        <p:spPr bwMode="auto">
          <a:xfrm>
            <a:off x="2692326" y="3327102"/>
            <a:ext cx="1085358" cy="1240943"/>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Arrow Connector 34"/>
          <p:cNvCxnSpPr>
            <a:stCxn id="3" idx="6"/>
            <a:endCxn id="8" idx="1"/>
          </p:cNvCxnSpPr>
          <p:nvPr/>
        </p:nvCxnSpPr>
        <p:spPr bwMode="auto">
          <a:xfrm flipV="1">
            <a:off x="2695434" y="2241781"/>
            <a:ext cx="1075516" cy="36278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8" name="Straight Arrow Connector 37"/>
          <p:cNvCxnSpPr>
            <a:stCxn id="5" idx="6"/>
            <a:endCxn id="14" idx="1"/>
          </p:cNvCxnSpPr>
          <p:nvPr/>
        </p:nvCxnSpPr>
        <p:spPr bwMode="auto">
          <a:xfrm flipV="1">
            <a:off x="2679376" y="3842401"/>
            <a:ext cx="1098308" cy="27509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Arrow Connector 40"/>
          <p:cNvCxnSpPr>
            <a:stCxn id="5" idx="6"/>
            <a:endCxn id="15" idx="1"/>
          </p:cNvCxnSpPr>
          <p:nvPr/>
        </p:nvCxnSpPr>
        <p:spPr bwMode="auto">
          <a:xfrm>
            <a:off x="2679376" y="4117496"/>
            <a:ext cx="1098308" cy="45054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Arrow Connector 43"/>
          <p:cNvCxnSpPr>
            <a:stCxn id="3" idx="6"/>
            <a:endCxn id="14" idx="1"/>
          </p:cNvCxnSpPr>
          <p:nvPr/>
        </p:nvCxnSpPr>
        <p:spPr bwMode="auto">
          <a:xfrm>
            <a:off x="2695434" y="2604566"/>
            <a:ext cx="1082250" cy="123783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Arrow Connector 46"/>
          <p:cNvCxnSpPr>
            <a:stCxn id="3" idx="6"/>
            <a:endCxn id="15" idx="1"/>
          </p:cNvCxnSpPr>
          <p:nvPr/>
        </p:nvCxnSpPr>
        <p:spPr bwMode="auto">
          <a:xfrm>
            <a:off x="2695434" y="2604566"/>
            <a:ext cx="1082250" cy="196347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Straight Arrow Connector 49"/>
          <p:cNvCxnSpPr>
            <a:stCxn id="8" idx="3"/>
            <a:endCxn id="16" idx="1"/>
          </p:cNvCxnSpPr>
          <p:nvPr/>
        </p:nvCxnSpPr>
        <p:spPr bwMode="auto">
          <a:xfrm>
            <a:off x="4380044" y="2241781"/>
            <a:ext cx="719428" cy="1237724"/>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6" name="Straight Arrow Connector 55"/>
          <p:cNvCxnSpPr>
            <a:stCxn id="13" idx="3"/>
            <a:endCxn id="16" idx="1"/>
          </p:cNvCxnSpPr>
          <p:nvPr/>
        </p:nvCxnSpPr>
        <p:spPr bwMode="auto">
          <a:xfrm>
            <a:off x="4376936" y="3067991"/>
            <a:ext cx="722536" cy="411514"/>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Straight Arrow Connector 69"/>
          <p:cNvCxnSpPr>
            <a:endCxn id="16" idx="1"/>
          </p:cNvCxnSpPr>
          <p:nvPr/>
        </p:nvCxnSpPr>
        <p:spPr bwMode="auto">
          <a:xfrm flipV="1">
            <a:off x="4373828" y="3479505"/>
            <a:ext cx="725644" cy="40170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2" name="Straight Arrow Connector 71"/>
          <p:cNvCxnSpPr>
            <a:stCxn id="15" idx="3"/>
            <a:endCxn id="16" idx="1"/>
          </p:cNvCxnSpPr>
          <p:nvPr/>
        </p:nvCxnSpPr>
        <p:spPr bwMode="auto">
          <a:xfrm flipV="1">
            <a:off x="4386778" y="3479505"/>
            <a:ext cx="712694" cy="108854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 74"/>
          <p:cNvSpPr/>
          <p:nvPr/>
        </p:nvSpPr>
        <p:spPr bwMode="auto">
          <a:xfrm>
            <a:off x="6486084" y="3259170"/>
            <a:ext cx="440596" cy="4405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cxnSp>
        <p:nvCxnSpPr>
          <p:cNvPr id="76" name="Straight Arrow Connector 75"/>
          <p:cNvCxnSpPr/>
          <p:nvPr/>
        </p:nvCxnSpPr>
        <p:spPr bwMode="auto">
          <a:xfrm>
            <a:off x="5682666" y="3466518"/>
            <a:ext cx="832426" cy="1609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0" name="Folded Corner 79"/>
          <p:cNvSpPr/>
          <p:nvPr/>
        </p:nvSpPr>
        <p:spPr bwMode="auto">
          <a:xfrm>
            <a:off x="5235336" y="4872148"/>
            <a:ext cx="2526952" cy="1554888"/>
          </a:xfrm>
          <a:prstGeom prst="foldedCorner">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r>
              <a:rPr kumimoji="0" lang="en-US" sz="1800" b="0" i="0" u="none" strike="noStrike" cap="none" normalizeH="0" baseline="0" dirty="0" smtClean="0">
                <a:ln>
                  <a:noFill/>
                </a:ln>
                <a:solidFill>
                  <a:schemeClr val="tx1"/>
                </a:solidFill>
                <a:effectLst/>
                <a:latin typeface="Arial" charset="0"/>
                <a:ea typeface="ＭＳ Ｐゴシック" charset="0"/>
              </a:rPr>
              <a:t>A </a:t>
            </a:r>
            <a:r>
              <a:rPr lang="en-US" dirty="0">
                <a:solidFill>
                  <a:schemeClr val="tx1"/>
                </a:solidFill>
                <a:latin typeface="Arial" charset="0"/>
                <a:ea typeface="ＭＳ Ｐゴシック" charset="0"/>
              </a:rPr>
              <a:t>n</a:t>
            </a:r>
            <a:r>
              <a:rPr kumimoji="0" lang="en-US" sz="1800" b="0" i="0" u="none" strike="noStrike" cap="none" normalizeH="0" baseline="0" dirty="0" smtClean="0">
                <a:ln>
                  <a:noFill/>
                </a:ln>
                <a:solidFill>
                  <a:schemeClr val="tx1"/>
                </a:solidFill>
                <a:effectLst/>
                <a:latin typeface="Arial" charset="0"/>
                <a:ea typeface="ＭＳ Ｐゴシック" charset="0"/>
              </a:rPr>
              <a:t>euron is of the form  </a:t>
            </a:r>
            <a:r>
              <a:rPr kumimoji="0" lang="en-US" sz="1800" b="1" i="0" u="none" strike="noStrike" cap="none" normalizeH="0" baseline="0" dirty="0" err="1" smtClean="0">
                <a:ln>
                  <a:noFill/>
                </a:ln>
                <a:solidFill>
                  <a:schemeClr val="tx1"/>
                </a:solidFill>
                <a:effectLst/>
                <a:latin typeface="Arial" charset="0"/>
                <a:ea typeface="ＭＳ Ｐゴシック" charset="0"/>
              </a:rPr>
              <a:t>σ</a:t>
            </a:r>
            <a:r>
              <a:rPr kumimoji="0" lang="en-US" sz="1800" b="1" i="0" u="none" strike="noStrike" cap="none" normalizeH="0" baseline="0" dirty="0" smtClean="0">
                <a:ln>
                  <a:noFill/>
                </a:ln>
                <a:solidFill>
                  <a:schemeClr val="tx1"/>
                </a:solidFill>
                <a:effectLst/>
                <a:latin typeface="Arial" charset="0"/>
                <a:ea typeface="ＭＳ Ｐゴシック" charset="0"/>
              </a:rPr>
              <a:t>(</a:t>
            </a:r>
            <a:r>
              <a:rPr kumimoji="0" lang="en-US" sz="1800" b="1" i="0" u="none" strike="noStrike" cap="none" normalizeH="0" baseline="0" dirty="0" err="1" smtClean="0">
                <a:ln>
                  <a:noFill/>
                </a:ln>
                <a:solidFill>
                  <a:schemeClr val="tx1"/>
                </a:solidFill>
                <a:effectLst/>
                <a:latin typeface="Arial" charset="0"/>
                <a:ea typeface="ＭＳ Ｐゴシック" charset="0"/>
              </a:rPr>
              <a:t>w.x</a:t>
            </a:r>
            <a:r>
              <a:rPr kumimoji="0" lang="en-US" sz="1800" b="1" i="0" u="none" strike="noStrike" cap="none" normalizeH="0" dirty="0" smtClean="0">
                <a:ln>
                  <a:noFill/>
                </a:ln>
                <a:solidFill>
                  <a:schemeClr val="tx1"/>
                </a:solidFill>
                <a:effectLst/>
                <a:latin typeface="Arial" charset="0"/>
                <a:ea typeface="ＭＳ Ｐゴシック" charset="0"/>
              </a:rPr>
              <a:t> + b) </a:t>
            </a:r>
            <a:r>
              <a:rPr kumimoji="0" lang="en-US" sz="1800" b="0" i="0" u="none" strike="noStrike" cap="none" normalizeH="0" dirty="0" smtClean="0">
                <a:ln>
                  <a:noFill/>
                </a:ln>
                <a:solidFill>
                  <a:schemeClr val="tx1"/>
                </a:solidFill>
                <a:effectLst/>
                <a:latin typeface="Arial" charset="0"/>
                <a:ea typeface="ＭＳ Ｐゴシック" charset="0"/>
              </a:rPr>
              <a:t>where </a:t>
            </a:r>
            <a:r>
              <a:rPr lang="en-US" b="1" dirty="0" err="1">
                <a:solidFill>
                  <a:schemeClr val="tx1"/>
                </a:solidFill>
                <a:latin typeface="Arial" charset="0"/>
                <a:ea typeface="ＭＳ Ｐゴシック" charset="0"/>
              </a:rPr>
              <a:t>σ</a:t>
            </a:r>
            <a:r>
              <a:rPr kumimoji="0" lang="en-US" sz="1800" b="0" i="0" u="none" strike="noStrike" cap="none" normalizeH="0" dirty="0" smtClean="0">
                <a:ln>
                  <a:noFill/>
                </a:ln>
                <a:solidFill>
                  <a:schemeClr val="tx1"/>
                </a:solidFill>
                <a:effectLst/>
                <a:latin typeface="Arial" charset="0"/>
                <a:ea typeface="ＭＳ Ｐゴシック" charset="0"/>
              </a:rPr>
              <a:t> is an </a:t>
            </a:r>
            <a:r>
              <a:rPr kumimoji="0" lang="en-US" sz="1800" b="0" i="1" u="none" strike="noStrike" cap="none" normalizeH="0" dirty="0" smtClean="0">
                <a:ln>
                  <a:noFill/>
                </a:ln>
                <a:solidFill>
                  <a:schemeClr val="tx1"/>
                </a:solidFill>
                <a:effectLst/>
                <a:latin typeface="Arial" charset="0"/>
                <a:ea typeface="ＭＳ Ｐゴシック" charset="0"/>
              </a:rPr>
              <a:t>activation</a:t>
            </a:r>
            <a:r>
              <a:rPr kumimoji="0" lang="en-US" sz="1800" b="0" i="0" u="none" strike="noStrike" cap="none" normalizeH="0" dirty="0" smtClean="0">
                <a:ln>
                  <a:noFill/>
                </a:ln>
                <a:solidFill>
                  <a:schemeClr val="tx1"/>
                </a:solidFill>
                <a:effectLst/>
                <a:latin typeface="Arial" charset="0"/>
                <a:ea typeface="ＭＳ Ｐゴシック" charset="0"/>
              </a:rPr>
              <a:t> function</a:t>
            </a:r>
            <a:endParaRPr kumimoji="0" lang="en-US" sz="1800" b="0" i="0" u="none" strike="noStrike" cap="none" normalizeH="0" baseline="0" dirty="0">
              <a:ln>
                <a:noFill/>
              </a:ln>
              <a:solidFill>
                <a:schemeClr val="tx1"/>
              </a:solidFill>
              <a:effectLst/>
              <a:latin typeface="Arial" charset="0"/>
              <a:ea typeface="ＭＳ Ｐゴシック" charset="0"/>
            </a:endParaRPr>
          </a:p>
        </p:txBody>
      </p:sp>
      <p:cxnSp>
        <p:nvCxnSpPr>
          <p:cNvPr id="30" name="Straight Arrow Connector 29"/>
          <p:cNvCxnSpPr/>
          <p:nvPr/>
        </p:nvCxnSpPr>
        <p:spPr bwMode="auto">
          <a:xfrm flipV="1">
            <a:off x="1943816" y="4924023"/>
            <a:ext cx="1995632" cy="518295"/>
          </a:xfrm>
          <a:prstGeom prst="straightConnector1">
            <a:avLst/>
          </a:prstGeom>
          <a:ln>
            <a:headEnd type="none" w="med" len="med"/>
            <a:tailEnd type="arrow"/>
          </a:ln>
        </p:spPr>
        <p:style>
          <a:lnRef idx="3">
            <a:schemeClr val="accent5"/>
          </a:lnRef>
          <a:fillRef idx="0">
            <a:schemeClr val="accent5"/>
          </a:fillRef>
          <a:effectRef idx="2">
            <a:schemeClr val="accent5"/>
          </a:effectRef>
          <a:fontRef idx="minor">
            <a:schemeClr val="tx1"/>
          </a:fontRef>
        </p:style>
      </p:cxnSp>
      <p:sp>
        <p:nvSpPr>
          <p:cNvPr id="31" name="TextBox 30"/>
          <p:cNvSpPr txBox="1"/>
          <p:nvPr/>
        </p:nvSpPr>
        <p:spPr>
          <a:xfrm>
            <a:off x="298056" y="5027696"/>
            <a:ext cx="1982682" cy="646331"/>
          </a:xfrm>
          <a:prstGeom prst="rect">
            <a:avLst/>
          </a:prstGeom>
          <a:noFill/>
        </p:spPr>
        <p:txBody>
          <a:bodyPr wrap="square" rtlCol="0">
            <a:spAutoFit/>
          </a:bodyPr>
          <a:lstStyle/>
          <a:p>
            <a:r>
              <a:rPr lang="en-US" dirty="0" smtClean="0"/>
              <a:t>We just added a neuron layer!</a:t>
            </a:r>
            <a:endParaRPr lang="en-US" dirty="0"/>
          </a:p>
        </p:txBody>
      </p:sp>
      <p:cxnSp>
        <p:nvCxnSpPr>
          <p:cNvPr id="33" name="Straight Arrow Connector 32"/>
          <p:cNvCxnSpPr/>
          <p:nvPr/>
        </p:nvCxnSpPr>
        <p:spPr bwMode="auto">
          <a:xfrm flipV="1">
            <a:off x="3288396" y="5698433"/>
            <a:ext cx="1995632" cy="518295"/>
          </a:xfrm>
          <a:prstGeom prst="straightConnector1">
            <a:avLst/>
          </a:prstGeom>
          <a:ln>
            <a:headEnd type="none" w="med" len="med"/>
            <a:tailEnd type="arrow"/>
          </a:ln>
        </p:spPr>
        <p:style>
          <a:lnRef idx="3">
            <a:schemeClr val="accent5"/>
          </a:lnRef>
          <a:fillRef idx="0">
            <a:schemeClr val="accent5"/>
          </a:fillRef>
          <a:effectRef idx="2">
            <a:schemeClr val="accent5"/>
          </a:effectRef>
          <a:fontRef idx="minor">
            <a:schemeClr val="tx1"/>
          </a:fontRef>
        </p:style>
      </p:cxnSp>
      <p:sp>
        <p:nvSpPr>
          <p:cNvPr id="34" name="TextBox 33"/>
          <p:cNvSpPr txBox="1"/>
          <p:nvPr/>
        </p:nvSpPr>
        <p:spPr>
          <a:xfrm>
            <a:off x="1269972" y="5802106"/>
            <a:ext cx="2355346" cy="646331"/>
          </a:xfrm>
          <a:prstGeom prst="rect">
            <a:avLst/>
          </a:prstGeom>
          <a:noFill/>
        </p:spPr>
        <p:txBody>
          <a:bodyPr wrap="square" rtlCol="0">
            <a:spAutoFit/>
          </a:bodyPr>
          <a:lstStyle/>
          <a:p>
            <a:r>
              <a:rPr lang="en-US" dirty="0" smtClean="0"/>
              <a:t>We just introduced non-linearity!</a:t>
            </a:r>
            <a:endParaRPr lang="en-US" dirty="0"/>
          </a:p>
        </p:txBody>
      </p:sp>
      <p:cxnSp>
        <p:nvCxnSpPr>
          <p:cNvPr id="36" name="Straight Arrow Connector 35"/>
          <p:cNvCxnSpPr/>
          <p:nvPr/>
        </p:nvCxnSpPr>
        <p:spPr bwMode="auto">
          <a:xfrm flipV="1">
            <a:off x="3278554" y="5066546"/>
            <a:ext cx="803418" cy="1127390"/>
          </a:xfrm>
          <a:prstGeom prst="straightConnector1">
            <a:avLst/>
          </a:prstGeom>
          <a:ln>
            <a:headEnd type="none" w="med" len="med"/>
            <a:tailEnd type="arrow"/>
          </a:ln>
        </p:spPr>
        <p:style>
          <a:lnRef idx="3">
            <a:schemeClr val="accent5"/>
          </a:lnRef>
          <a:fillRef idx="0">
            <a:schemeClr val="accent5"/>
          </a:fillRef>
          <a:effectRef idx="2">
            <a:schemeClr val="accent5"/>
          </a:effectRef>
          <a:fontRef idx="minor">
            <a:schemeClr val="tx1"/>
          </a:fontRef>
        </p:style>
      </p:cxnSp>
      <p:sp>
        <p:nvSpPr>
          <p:cNvPr id="37" name="TextBox 36"/>
          <p:cNvSpPr txBox="1"/>
          <p:nvPr/>
        </p:nvSpPr>
        <p:spPr>
          <a:xfrm>
            <a:off x="2819400" y="2057400"/>
            <a:ext cx="990600" cy="369332"/>
          </a:xfrm>
          <a:prstGeom prst="rect">
            <a:avLst/>
          </a:prstGeom>
          <a:noFill/>
        </p:spPr>
        <p:txBody>
          <a:bodyPr wrap="square" rtlCol="0">
            <a:spAutoFit/>
          </a:bodyPr>
          <a:lstStyle/>
          <a:p>
            <a:r>
              <a:rPr lang="en-US" i="1" dirty="0" smtClean="0"/>
              <a:t>w</a:t>
            </a:r>
            <a:r>
              <a:rPr lang="en-US" i="1" baseline="-25000" dirty="0" smtClean="0"/>
              <a:t>1A</a:t>
            </a:r>
            <a:r>
              <a:rPr lang="en-US" i="1" dirty="0" smtClean="0"/>
              <a:t> </a:t>
            </a:r>
            <a:endParaRPr lang="en-US" i="1" dirty="0"/>
          </a:p>
        </p:txBody>
      </p:sp>
      <p:sp>
        <p:nvSpPr>
          <p:cNvPr id="39" name="TextBox 38"/>
          <p:cNvSpPr txBox="1"/>
          <p:nvPr/>
        </p:nvSpPr>
        <p:spPr>
          <a:xfrm>
            <a:off x="2743200" y="2895600"/>
            <a:ext cx="990600" cy="369332"/>
          </a:xfrm>
          <a:prstGeom prst="rect">
            <a:avLst/>
          </a:prstGeom>
          <a:noFill/>
        </p:spPr>
        <p:txBody>
          <a:bodyPr wrap="square" rtlCol="0">
            <a:spAutoFit/>
          </a:bodyPr>
          <a:lstStyle/>
          <a:p>
            <a:r>
              <a:rPr lang="en-US" i="1" dirty="0" smtClean="0"/>
              <a:t>w</a:t>
            </a:r>
            <a:r>
              <a:rPr lang="en-US" i="1" baseline="-25000" dirty="0"/>
              <a:t>2</a:t>
            </a:r>
            <a:r>
              <a:rPr lang="en-US" i="1" baseline="-25000" dirty="0" smtClean="0"/>
              <a:t>B</a:t>
            </a:r>
            <a:r>
              <a:rPr lang="en-US" i="1" dirty="0" smtClean="0"/>
              <a:t> </a:t>
            </a:r>
            <a:endParaRPr lang="en-US" i="1" dirty="0"/>
          </a:p>
        </p:txBody>
      </p:sp>
      <p:sp>
        <p:nvSpPr>
          <p:cNvPr id="40" name="TextBox 39"/>
          <p:cNvSpPr txBox="1"/>
          <p:nvPr/>
        </p:nvSpPr>
        <p:spPr>
          <a:xfrm>
            <a:off x="2743200" y="4267200"/>
            <a:ext cx="990600" cy="369332"/>
          </a:xfrm>
          <a:prstGeom prst="rect">
            <a:avLst/>
          </a:prstGeom>
          <a:noFill/>
        </p:spPr>
        <p:txBody>
          <a:bodyPr wrap="square" rtlCol="0">
            <a:spAutoFit/>
          </a:bodyPr>
          <a:lstStyle/>
          <a:p>
            <a:r>
              <a:rPr lang="en-US" i="1" dirty="0" smtClean="0"/>
              <a:t>w</a:t>
            </a:r>
            <a:r>
              <a:rPr lang="en-US" i="1" baseline="-25000" dirty="0" smtClean="0"/>
              <a:t>1D</a:t>
            </a:r>
            <a:r>
              <a:rPr lang="en-US" i="1" dirty="0" smtClean="0"/>
              <a:t> </a:t>
            </a:r>
            <a:endParaRPr lang="en-US" i="1" dirty="0"/>
          </a:p>
        </p:txBody>
      </p:sp>
      <p:sp>
        <p:nvSpPr>
          <p:cNvPr id="42" name="TextBox 41"/>
          <p:cNvSpPr txBox="1"/>
          <p:nvPr/>
        </p:nvSpPr>
        <p:spPr>
          <a:xfrm>
            <a:off x="4648200" y="2514600"/>
            <a:ext cx="990600" cy="369332"/>
          </a:xfrm>
          <a:prstGeom prst="rect">
            <a:avLst/>
          </a:prstGeom>
          <a:noFill/>
        </p:spPr>
        <p:txBody>
          <a:bodyPr wrap="square" rtlCol="0">
            <a:spAutoFit/>
          </a:bodyPr>
          <a:lstStyle/>
          <a:p>
            <a:r>
              <a:rPr lang="en-US" i="1" dirty="0" err="1" smtClean="0"/>
              <a:t>w</a:t>
            </a:r>
            <a:r>
              <a:rPr lang="en-US" i="1" baseline="-25000" dirty="0" err="1" smtClean="0"/>
              <a:t>AE</a:t>
            </a:r>
            <a:r>
              <a:rPr lang="en-US" i="1" dirty="0" smtClean="0"/>
              <a:t> </a:t>
            </a:r>
            <a:endParaRPr lang="en-US" i="1" dirty="0"/>
          </a:p>
        </p:txBody>
      </p:sp>
      <p:sp>
        <p:nvSpPr>
          <p:cNvPr id="43" name="TextBox 42"/>
          <p:cNvSpPr txBox="1"/>
          <p:nvPr/>
        </p:nvSpPr>
        <p:spPr>
          <a:xfrm>
            <a:off x="4648200" y="4038600"/>
            <a:ext cx="990600" cy="369332"/>
          </a:xfrm>
          <a:prstGeom prst="rect">
            <a:avLst/>
          </a:prstGeom>
          <a:noFill/>
        </p:spPr>
        <p:txBody>
          <a:bodyPr wrap="square" rtlCol="0">
            <a:spAutoFit/>
          </a:bodyPr>
          <a:lstStyle/>
          <a:p>
            <a:r>
              <a:rPr lang="en-US" i="1" dirty="0" err="1" smtClean="0"/>
              <a:t>w</a:t>
            </a:r>
            <a:r>
              <a:rPr lang="en-US" i="1" baseline="-25000" dirty="0" err="1" smtClean="0"/>
              <a:t>D</a:t>
            </a:r>
            <a:r>
              <a:rPr lang="en-US" i="1" baseline="-25000" dirty="0" err="1"/>
              <a:t>E</a:t>
            </a:r>
            <a:r>
              <a:rPr lang="en-US" i="1" dirty="0" smtClean="0"/>
              <a:t> </a:t>
            </a:r>
            <a:endParaRPr lang="en-US" i="1" dirty="0"/>
          </a:p>
        </p:txBody>
      </p:sp>
    </p:spTree>
    <p:extLst>
      <p:ext uri="{BB962C8B-B14F-4D97-AF65-F5344CB8AC3E}">
        <p14:creationId xmlns:p14="http://schemas.microsoft.com/office/powerpoint/2010/main" val="375953052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The idea of activation function</a:t>
            </a:r>
            <a:endParaRPr lang="en-US" sz="4000" dirty="0"/>
          </a:p>
        </p:txBody>
      </p:sp>
      <p:pic>
        <p:nvPicPr>
          <p:cNvPr id="3" name="Picture 2"/>
          <p:cNvPicPr>
            <a:picLocks noChangeAspect="1"/>
          </p:cNvPicPr>
          <p:nvPr/>
        </p:nvPicPr>
        <p:blipFill>
          <a:blip r:embed="rId3"/>
          <a:stretch>
            <a:fillRect/>
          </a:stretch>
        </p:blipFill>
        <p:spPr>
          <a:xfrm>
            <a:off x="4495800" y="3962400"/>
            <a:ext cx="3697142" cy="2438400"/>
          </a:xfrm>
          <a:prstGeom prst="rect">
            <a:avLst/>
          </a:prstGeom>
        </p:spPr>
      </p:pic>
      <p:pic>
        <p:nvPicPr>
          <p:cNvPr id="4" name="Picture 3" descr="400px-Neuron_Hand-tuned.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3657600"/>
            <a:ext cx="3685953" cy="1981200"/>
          </a:xfrm>
          <a:prstGeom prst="rect">
            <a:avLst/>
          </a:prstGeom>
        </p:spPr>
      </p:pic>
      <p:sp>
        <p:nvSpPr>
          <p:cNvPr id="42" name="Content Placeholder 2"/>
          <p:cNvSpPr>
            <a:spLocks noGrp="1"/>
          </p:cNvSpPr>
          <p:nvPr>
            <p:ph idx="1"/>
          </p:nvPr>
        </p:nvSpPr>
        <p:spPr>
          <a:xfrm>
            <a:off x="457200" y="1981200"/>
            <a:ext cx="8229600" cy="1297136"/>
          </a:xfrm>
        </p:spPr>
        <p:txBody>
          <a:bodyPr/>
          <a:lstStyle/>
          <a:p>
            <a:r>
              <a:rPr lang="en-US" dirty="0" smtClean="0"/>
              <a:t>Hodgkin-Huxley model simulates biology</a:t>
            </a:r>
            <a:endParaRPr lang="en-US" dirty="0"/>
          </a:p>
        </p:txBody>
      </p:sp>
    </p:spTree>
    <p:extLst>
      <p:ext uri="{BB962C8B-B14F-4D97-AF65-F5344CB8AC3E}">
        <p14:creationId xmlns:p14="http://schemas.microsoft.com/office/powerpoint/2010/main" val="110648285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Ways to choose activation function</a:t>
            </a:r>
            <a:endParaRPr lang="en-US" sz="4000" dirty="0"/>
          </a:p>
        </p:txBody>
      </p:sp>
      <p:cxnSp>
        <p:nvCxnSpPr>
          <p:cNvPr id="25" name="Shape 253"/>
          <p:cNvCxnSpPr/>
          <p:nvPr/>
        </p:nvCxnSpPr>
        <p:spPr>
          <a:xfrm>
            <a:off x="4377576" y="2297907"/>
            <a:ext cx="0" cy="2102700"/>
          </a:xfrm>
          <a:prstGeom prst="straightConnector1">
            <a:avLst/>
          </a:prstGeom>
          <a:noFill/>
          <a:ln w="9525" cap="flat" cmpd="sng">
            <a:solidFill>
              <a:schemeClr val="dk2"/>
            </a:solidFill>
            <a:prstDash val="solid"/>
            <a:round/>
            <a:headEnd type="none" w="lg" len="lg"/>
            <a:tailEnd type="none" w="lg" len="lg"/>
          </a:ln>
        </p:spPr>
      </p:cxnSp>
      <p:cxnSp>
        <p:nvCxnSpPr>
          <p:cNvPr id="26" name="Shape 254"/>
          <p:cNvCxnSpPr/>
          <p:nvPr/>
        </p:nvCxnSpPr>
        <p:spPr>
          <a:xfrm>
            <a:off x="3204026" y="3256223"/>
            <a:ext cx="2347200" cy="0"/>
          </a:xfrm>
          <a:prstGeom prst="straightConnector1">
            <a:avLst/>
          </a:prstGeom>
          <a:noFill/>
          <a:ln w="9525" cap="flat" cmpd="sng">
            <a:solidFill>
              <a:schemeClr val="dk2"/>
            </a:solidFill>
            <a:prstDash val="solid"/>
            <a:round/>
            <a:headEnd type="none" w="lg" len="lg"/>
            <a:tailEnd type="none" w="lg" len="lg"/>
          </a:ln>
        </p:spPr>
      </p:cxnSp>
      <p:sp>
        <p:nvSpPr>
          <p:cNvPr id="32" name="Shape 260"/>
          <p:cNvSpPr/>
          <p:nvPr/>
        </p:nvSpPr>
        <p:spPr>
          <a:xfrm>
            <a:off x="5551230" y="3170881"/>
            <a:ext cx="170699" cy="170699"/>
          </a:xfrm>
          <a:prstGeom prst="rect">
            <a:avLst/>
          </a:prstGeom>
          <a:solidFill>
            <a:srgbClr val="FFE5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 name="Shape 263"/>
          <p:cNvSpPr/>
          <p:nvPr/>
        </p:nvSpPr>
        <p:spPr>
          <a:xfrm>
            <a:off x="4292230" y="2215280"/>
            <a:ext cx="170699" cy="1706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 name="Shape 266"/>
          <p:cNvSpPr txBox="1"/>
          <p:nvPr/>
        </p:nvSpPr>
        <p:spPr>
          <a:xfrm>
            <a:off x="3204036" y="4613592"/>
            <a:ext cx="2557200" cy="1281300"/>
          </a:xfrm>
          <a:prstGeom prst="rect">
            <a:avLst/>
          </a:prstGeom>
          <a:noFill/>
          <a:ln>
            <a:noFill/>
          </a:ln>
        </p:spPr>
        <p:txBody>
          <a:bodyPr lIns="91425" tIns="91425" rIns="91425" bIns="91425" anchor="t" anchorCtr="0">
            <a:noAutofit/>
          </a:bodyPr>
          <a:lstStyle/>
          <a:p>
            <a:pPr lvl="0" algn="ctr" rtl="0">
              <a:lnSpc>
                <a:spcPct val="115000"/>
              </a:lnSpc>
              <a:spcBef>
                <a:spcPts val="0"/>
              </a:spcBef>
              <a:buNone/>
            </a:pPr>
            <a:r>
              <a:rPr lang="en-US" b="1" dirty="0" smtClean="0"/>
              <a:t>STEP FUNCTION</a:t>
            </a:r>
            <a:endParaRPr lang="en" b="1" dirty="0"/>
          </a:p>
          <a:p>
            <a:pPr lvl="0" algn="ctr" rtl="0">
              <a:lnSpc>
                <a:spcPct val="115000"/>
              </a:lnSpc>
              <a:spcBef>
                <a:spcPts val="0"/>
              </a:spcBef>
              <a:buNone/>
            </a:pPr>
            <a:r>
              <a:rPr lang="en-US" dirty="0" smtClean="0"/>
              <a:t>Used in good old-fashioned perceptron</a:t>
            </a:r>
            <a:endParaRPr lang="en" dirty="0"/>
          </a:p>
        </p:txBody>
      </p:sp>
      <p:cxnSp>
        <p:nvCxnSpPr>
          <p:cNvPr id="4" name="Straight Connector 3"/>
          <p:cNvCxnSpPr/>
          <p:nvPr/>
        </p:nvCxnSpPr>
        <p:spPr bwMode="auto">
          <a:xfrm>
            <a:off x="3352800" y="3276600"/>
            <a:ext cx="1066800"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bwMode="auto">
          <a:xfrm flipV="1">
            <a:off x="4419600" y="2438400"/>
            <a:ext cx="0" cy="83820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bwMode="auto">
          <a:xfrm>
            <a:off x="4419600" y="2438400"/>
            <a:ext cx="1371600" cy="0"/>
          </a:xfrm>
          <a:prstGeom prst="lin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3636696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Ways to choose activation function</a:t>
            </a:r>
            <a:endParaRPr lang="en-US" sz="4000" dirty="0"/>
          </a:p>
        </p:txBody>
      </p:sp>
      <p:cxnSp>
        <p:nvCxnSpPr>
          <p:cNvPr id="23" name="Shape 251"/>
          <p:cNvCxnSpPr/>
          <p:nvPr/>
        </p:nvCxnSpPr>
        <p:spPr>
          <a:xfrm>
            <a:off x="1321476" y="2312932"/>
            <a:ext cx="0" cy="2102700"/>
          </a:xfrm>
          <a:prstGeom prst="straightConnector1">
            <a:avLst/>
          </a:prstGeom>
          <a:noFill/>
          <a:ln w="9525" cap="flat" cmpd="sng">
            <a:solidFill>
              <a:schemeClr val="dk2"/>
            </a:solidFill>
            <a:prstDash val="solid"/>
            <a:round/>
            <a:headEnd type="none" w="lg" len="lg"/>
            <a:tailEnd type="none" w="lg" len="lg"/>
          </a:ln>
        </p:spPr>
      </p:cxnSp>
      <p:cxnSp>
        <p:nvCxnSpPr>
          <p:cNvPr id="24" name="Shape 252"/>
          <p:cNvCxnSpPr/>
          <p:nvPr/>
        </p:nvCxnSpPr>
        <p:spPr>
          <a:xfrm>
            <a:off x="147926" y="3271248"/>
            <a:ext cx="2347200" cy="0"/>
          </a:xfrm>
          <a:prstGeom prst="straightConnector1">
            <a:avLst/>
          </a:prstGeom>
          <a:noFill/>
          <a:ln w="9525" cap="flat" cmpd="sng">
            <a:solidFill>
              <a:schemeClr val="dk2"/>
            </a:solidFill>
            <a:prstDash val="solid"/>
            <a:round/>
            <a:headEnd type="none" w="lg" len="lg"/>
            <a:tailEnd type="none" w="lg" len="lg"/>
          </a:ln>
        </p:spPr>
      </p:cxnSp>
      <p:cxnSp>
        <p:nvCxnSpPr>
          <p:cNvPr id="25" name="Shape 253"/>
          <p:cNvCxnSpPr/>
          <p:nvPr/>
        </p:nvCxnSpPr>
        <p:spPr>
          <a:xfrm>
            <a:off x="4377576" y="2297907"/>
            <a:ext cx="0" cy="2102700"/>
          </a:xfrm>
          <a:prstGeom prst="straightConnector1">
            <a:avLst/>
          </a:prstGeom>
          <a:noFill/>
          <a:ln w="9525" cap="flat" cmpd="sng">
            <a:solidFill>
              <a:schemeClr val="dk2"/>
            </a:solidFill>
            <a:prstDash val="solid"/>
            <a:round/>
            <a:headEnd type="none" w="lg" len="lg"/>
            <a:tailEnd type="none" w="lg" len="lg"/>
          </a:ln>
        </p:spPr>
      </p:cxnSp>
      <p:cxnSp>
        <p:nvCxnSpPr>
          <p:cNvPr id="26" name="Shape 254"/>
          <p:cNvCxnSpPr/>
          <p:nvPr/>
        </p:nvCxnSpPr>
        <p:spPr>
          <a:xfrm>
            <a:off x="3204026" y="3256223"/>
            <a:ext cx="2347200" cy="0"/>
          </a:xfrm>
          <a:prstGeom prst="straightConnector1">
            <a:avLst/>
          </a:prstGeom>
          <a:noFill/>
          <a:ln w="9525" cap="flat" cmpd="sng">
            <a:solidFill>
              <a:schemeClr val="dk2"/>
            </a:solidFill>
            <a:prstDash val="solid"/>
            <a:round/>
            <a:headEnd type="none" w="lg" len="lg"/>
            <a:tailEnd type="none" w="lg" len="lg"/>
          </a:ln>
        </p:spPr>
      </p:cxnSp>
      <p:cxnSp>
        <p:nvCxnSpPr>
          <p:cNvPr id="27" name="Shape 255"/>
          <p:cNvCxnSpPr/>
          <p:nvPr/>
        </p:nvCxnSpPr>
        <p:spPr>
          <a:xfrm>
            <a:off x="7582101" y="2312932"/>
            <a:ext cx="0" cy="2102700"/>
          </a:xfrm>
          <a:prstGeom prst="straightConnector1">
            <a:avLst/>
          </a:prstGeom>
          <a:noFill/>
          <a:ln w="9525" cap="flat" cmpd="sng">
            <a:solidFill>
              <a:schemeClr val="dk2"/>
            </a:solidFill>
            <a:prstDash val="solid"/>
            <a:round/>
            <a:headEnd type="none" w="lg" len="lg"/>
            <a:tailEnd type="none" w="lg" len="lg"/>
          </a:ln>
        </p:spPr>
      </p:cxnSp>
      <p:cxnSp>
        <p:nvCxnSpPr>
          <p:cNvPr id="28" name="Shape 256"/>
          <p:cNvCxnSpPr/>
          <p:nvPr/>
        </p:nvCxnSpPr>
        <p:spPr>
          <a:xfrm>
            <a:off x="6408551" y="3271248"/>
            <a:ext cx="2347200" cy="0"/>
          </a:xfrm>
          <a:prstGeom prst="straightConnector1">
            <a:avLst/>
          </a:prstGeom>
          <a:noFill/>
          <a:ln w="9525" cap="flat" cmpd="sng">
            <a:solidFill>
              <a:schemeClr val="dk2"/>
            </a:solidFill>
            <a:prstDash val="solid"/>
            <a:round/>
            <a:headEnd type="none" w="lg" len="lg"/>
            <a:tailEnd type="none" w="lg" len="lg"/>
          </a:ln>
        </p:spPr>
      </p:cxnSp>
      <p:cxnSp>
        <p:nvCxnSpPr>
          <p:cNvPr id="29" name="Shape 257"/>
          <p:cNvCxnSpPr/>
          <p:nvPr/>
        </p:nvCxnSpPr>
        <p:spPr>
          <a:xfrm rot="10800000" flipH="1">
            <a:off x="147926" y="2273682"/>
            <a:ext cx="2454599" cy="1887599"/>
          </a:xfrm>
          <a:prstGeom prst="straightConnector1">
            <a:avLst/>
          </a:prstGeom>
          <a:noFill/>
          <a:ln w="38100" cap="flat" cmpd="sng">
            <a:solidFill>
              <a:schemeClr val="dk2"/>
            </a:solidFill>
            <a:prstDash val="solid"/>
            <a:round/>
            <a:headEnd type="none" w="lg" len="lg"/>
            <a:tailEnd type="none" w="lg" len="lg"/>
          </a:ln>
        </p:spPr>
      </p:cxnSp>
      <p:sp>
        <p:nvSpPr>
          <p:cNvPr id="30" name="Shape 258"/>
          <p:cNvSpPr/>
          <p:nvPr/>
        </p:nvSpPr>
        <p:spPr>
          <a:xfrm>
            <a:off x="3365426" y="2508507"/>
            <a:ext cx="2220000" cy="1466950"/>
          </a:xfrm>
          <a:custGeom>
            <a:avLst/>
            <a:gdLst/>
            <a:ahLst/>
            <a:cxnLst/>
            <a:rect l="0" t="0" r="0" b="0"/>
            <a:pathLst>
              <a:path w="88800" h="58678" extrusionOk="0">
                <a:moveTo>
                  <a:pt x="0" y="58678"/>
                </a:moveTo>
                <a:cubicBezTo>
                  <a:pt x="4759" y="57504"/>
                  <a:pt x="19168" y="60373"/>
                  <a:pt x="28557" y="51637"/>
                </a:cubicBezTo>
                <a:cubicBezTo>
                  <a:pt x="37945" y="42900"/>
                  <a:pt x="46290" y="14865"/>
                  <a:pt x="56331" y="6259"/>
                </a:cubicBezTo>
                <a:cubicBezTo>
                  <a:pt x="66371" y="-2347"/>
                  <a:pt x="83388" y="1043"/>
                  <a:pt x="88800" y="0"/>
                </a:cubicBezTo>
              </a:path>
            </a:pathLst>
          </a:custGeom>
          <a:noFill/>
          <a:ln w="38100" cap="flat" cmpd="sng">
            <a:solidFill>
              <a:schemeClr val="dk2"/>
            </a:solidFill>
            <a:prstDash val="solid"/>
            <a:round/>
            <a:headEnd type="none" w="lg" len="lg"/>
            <a:tailEnd type="none" w="lg" len="lg"/>
          </a:ln>
        </p:spPr>
      </p:sp>
      <p:sp>
        <p:nvSpPr>
          <p:cNvPr id="31" name="Shape 259"/>
          <p:cNvSpPr/>
          <p:nvPr/>
        </p:nvSpPr>
        <p:spPr>
          <a:xfrm>
            <a:off x="2495130" y="3185906"/>
            <a:ext cx="170699" cy="170699"/>
          </a:xfrm>
          <a:prstGeom prst="rect">
            <a:avLst/>
          </a:prstGeom>
          <a:solidFill>
            <a:srgbClr val="FFE5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 name="Shape 260"/>
          <p:cNvSpPr/>
          <p:nvPr/>
        </p:nvSpPr>
        <p:spPr>
          <a:xfrm>
            <a:off x="5551230" y="3170881"/>
            <a:ext cx="170699" cy="170699"/>
          </a:xfrm>
          <a:prstGeom prst="rect">
            <a:avLst/>
          </a:prstGeom>
          <a:solidFill>
            <a:srgbClr val="FFE5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 name="Shape 261"/>
          <p:cNvSpPr/>
          <p:nvPr/>
        </p:nvSpPr>
        <p:spPr>
          <a:xfrm>
            <a:off x="8670629" y="3185906"/>
            <a:ext cx="170699" cy="170699"/>
          </a:xfrm>
          <a:prstGeom prst="rect">
            <a:avLst/>
          </a:prstGeom>
          <a:solidFill>
            <a:srgbClr val="FFE5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 name="Shape 262"/>
          <p:cNvSpPr/>
          <p:nvPr/>
        </p:nvSpPr>
        <p:spPr>
          <a:xfrm>
            <a:off x="1236130" y="2215280"/>
            <a:ext cx="170699" cy="1706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 name="Shape 263"/>
          <p:cNvSpPr/>
          <p:nvPr/>
        </p:nvSpPr>
        <p:spPr>
          <a:xfrm>
            <a:off x="4292230" y="2215280"/>
            <a:ext cx="170699" cy="1706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 name="Shape 264"/>
          <p:cNvSpPr/>
          <p:nvPr/>
        </p:nvSpPr>
        <p:spPr>
          <a:xfrm>
            <a:off x="7496754" y="2215280"/>
            <a:ext cx="170699" cy="1706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265"/>
          <p:cNvSpPr txBox="1"/>
          <p:nvPr/>
        </p:nvSpPr>
        <p:spPr>
          <a:xfrm>
            <a:off x="135876" y="4639732"/>
            <a:ext cx="2371200" cy="1145100"/>
          </a:xfrm>
          <a:prstGeom prst="rect">
            <a:avLst/>
          </a:prstGeom>
          <a:noFill/>
          <a:ln>
            <a:noFill/>
          </a:ln>
        </p:spPr>
        <p:txBody>
          <a:bodyPr lIns="91425" tIns="91425" rIns="91425" bIns="91425" anchor="t" anchorCtr="0">
            <a:noAutofit/>
          </a:bodyPr>
          <a:lstStyle/>
          <a:p>
            <a:pPr lvl="0" algn="ctr" rtl="0">
              <a:lnSpc>
                <a:spcPct val="115000"/>
              </a:lnSpc>
              <a:spcBef>
                <a:spcPts val="0"/>
              </a:spcBef>
              <a:buNone/>
            </a:pPr>
            <a:r>
              <a:rPr lang="en" b="1"/>
              <a:t>LINEAR</a:t>
            </a:r>
          </a:p>
          <a:p>
            <a:pPr lvl="0" algn="ctr" rtl="0">
              <a:lnSpc>
                <a:spcPct val="115000"/>
              </a:lnSpc>
              <a:spcBef>
                <a:spcPts val="0"/>
              </a:spcBef>
              <a:buNone/>
            </a:pPr>
            <a:r>
              <a:rPr lang="en"/>
              <a:t>like linear regression</a:t>
            </a:r>
          </a:p>
          <a:p>
            <a:pPr lvl="0" algn="ctr">
              <a:lnSpc>
                <a:spcPct val="115000"/>
              </a:lnSpc>
              <a:spcBef>
                <a:spcPts val="0"/>
              </a:spcBef>
              <a:buNone/>
            </a:pPr>
            <a:r>
              <a:rPr lang="en"/>
              <a:t>(only used for final layer)</a:t>
            </a:r>
          </a:p>
        </p:txBody>
      </p:sp>
      <p:cxnSp>
        <p:nvCxnSpPr>
          <p:cNvPr id="38" name="Shape 267"/>
          <p:cNvCxnSpPr/>
          <p:nvPr/>
        </p:nvCxnSpPr>
        <p:spPr>
          <a:xfrm rot="10800000" flipH="1">
            <a:off x="7600026" y="2327582"/>
            <a:ext cx="1139700" cy="963299"/>
          </a:xfrm>
          <a:prstGeom prst="straightConnector1">
            <a:avLst/>
          </a:prstGeom>
          <a:noFill/>
          <a:ln w="38100" cap="flat" cmpd="sng">
            <a:solidFill>
              <a:schemeClr val="dk2"/>
            </a:solidFill>
            <a:prstDash val="solid"/>
            <a:round/>
            <a:headEnd type="none" w="lg" len="lg"/>
            <a:tailEnd type="none" w="lg" len="lg"/>
          </a:ln>
        </p:spPr>
      </p:cxnSp>
      <p:cxnSp>
        <p:nvCxnSpPr>
          <p:cNvPr id="39" name="Shape 268"/>
          <p:cNvCxnSpPr/>
          <p:nvPr/>
        </p:nvCxnSpPr>
        <p:spPr>
          <a:xfrm rot="10800000">
            <a:off x="6436200" y="3280982"/>
            <a:ext cx="1173600" cy="9899"/>
          </a:xfrm>
          <a:prstGeom prst="straightConnector1">
            <a:avLst/>
          </a:prstGeom>
          <a:noFill/>
          <a:ln w="38100" cap="flat" cmpd="sng">
            <a:solidFill>
              <a:schemeClr val="dk2"/>
            </a:solidFill>
            <a:prstDash val="solid"/>
            <a:round/>
            <a:headEnd type="none" w="lg" len="lg"/>
            <a:tailEnd type="none" w="lg" len="lg"/>
          </a:ln>
        </p:spPr>
      </p:cxnSp>
      <p:sp>
        <p:nvSpPr>
          <p:cNvPr id="40" name="Shape 269"/>
          <p:cNvSpPr txBox="1"/>
          <p:nvPr/>
        </p:nvSpPr>
        <p:spPr>
          <a:xfrm>
            <a:off x="6555201" y="4639732"/>
            <a:ext cx="2053799" cy="1145100"/>
          </a:xfrm>
          <a:prstGeom prst="rect">
            <a:avLst/>
          </a:prstGeom>
          <a:noFill/>
          <a:ln>
            <a:noFill/>
          </a:ln>
        </p:spPr>
        <p:txBody>
          <a:bodyPr lIns="91425" tIns="91425" rIns="91425" bIns="91425" anchor="t" anchorCtr="0">
            <a:noAutofit/>
          </a:bodyPr>
          <a:lstStyle/>
          <a:p>
            <a:pPr lvl="0" algn="ctr" rtl="0">
              <a:lnSpc>
                <a:spcPct val="115000"/>
              </a:lnSpc>
              <a:spcBef>
                <a:spcPts val="0"/>
              </a:spcBef>
              <a:buNone/>
            </a:pPr>
            <a:r>
              <a:rPr lang="en" b="1"/>
              <a:t>RECTIFIED LINEAR (ReLU)</a:t>
            </a:r>
          </a:p>
          <a:p>
            <a:pPr lvl="0" algn="ctr" rtl="0">
              <a:lnSpc>
                <a:spcPct val="115000"/>
              </a:lnSpc>
              <a:spcBef>
                <a:spcPts val="0"/>
              </a:spcBef>
              <a:buNone/>
            </a:pPr>
            <a:r>
              <a:rPr lang="en"/>
              <a:t>Cheap to compute, popular lately</a:t>
            </a:r>
          </a:p>
        </p:txBody>
      </p:sp>
      <p:sp>
        <p:nvSpPr>
          <p:cNvPr id="41" name="Shape 266"/>
          <p:cNvSpPr txBox="1"/>
          <p:nvPr/>
        </p:nvSpPr>
        <p:spPr>
          <a:xfrm>
            <a:off x="3204036" y="4613592"/>
            <a:ext cx="2557200" cy="1281300"/>
          </a:xfrm>
          <a:prstGeom prst="rect">
            <a:avLst/>
          </a:prstGeom>
          <a:noFill/>
          <a:ln>
            <a:noFill/>
          </a:ln>
        </p:spPr>
        <p:txBody>
          <a:bodyPr lIns="91425" tIns="91425" rIns="91425" bIns="91425" anchor="t" anchorCtr="0">
            <a:noAutofit/>
          </a:bodyPr>
          <a:lstStyle/>
          <a:p>
            <a:pPr lvl="0" algn="ctr" rtl="0">
              <a:lnSpc>
                <a:spcPct val="115000"/>
              </a:lnSpc>
              <a:spcBef>
                <a:spcPts val="0"/>
              </a:spcBef>
              <a:buNone/>
            </a:pPr>
            <a:r>
              <a:rPr lang="en" b="1" dirty="0"/>
              <a:t>LOGISTIC / SIGMOIDAL / TANH</a:t>
            </a:r>
          </a:p>
          <a:p>
            <a:pPr lvl="0" algn="ctr" rtl="0">
              <a:lnSpc>
                <a:spcPct val="115000"/>
              </a:lnSpc>
              <a:spcBef>
                <a:spcPts val="0"/>
              </a:spcBef>
              <a:buNone/>
            </a:pPr>
            <a:r>
              <a:rPr lang="en" dirty="0"/>
              <a:t>Smooth, differentiable, saturating functions</a:t>
            </a:r>
          </a:p>
        </p:txBody>
      </p:sp>
    </p:spTree>
    <p:extLst>
      <p:ext uri="{BB962C8B-B14F-4D97-AF65-F5344CB8AC3E}">
        <p14:creationId xmlns:p14="http://schemas.microsoft.com/office/powerpoint/2010/main" val="38310398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linds(horizontal)">
                                      <p:cBhvr>
                                        <p:cTn id="10" dur="500"/>
                                        <p:tgtEl>
                                          <p:spTgt spid="24"/>
                                        </p:tgtEl>
                                      </p:cBhvr>
                                    </p:animEffect>
                                  </p:childTnLst>
                                </p:cTn>
                              </p:par>
                              <p:par>
                                <p:cTn id="11" presetID="3" presetClass="entr" presetSubtype="1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blinds(horizontal)">
                                      <p:cBhvr>
                                        <p:cTn id="13" dur="500"/>
                                        <p:tgtEl>
                                          <p:spTgt spid="2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linds(horizontal)">
                                      <p:cBhvr>
                                        <p:cTn id="16" dur="500"/>
                                        <p:tgtEl>
                                          <p:spTgt spid="3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linds(horizontal)">
                                      <p:cBhvr>
                                        <p:cTn id="19" dur="500"/>
                                        <p:tgtEl>
                                          <p:spTgt spid="3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linds(horizontal)">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linds(horizontal)">
                                      <p:cBhvr>
                                        <p:cTn id="27" dur="500"/>
                                        <p:tgtEl>
                                          <p:spTgt spid="25"/>
                                        </p:tgtEl>
                                      </p:cBhvr>
                                    </p:animEffect>
                                  </p:childTnLst>
                                </p:cTn>
                              </p:par>
                              <p:par>
                                <p:cTn id="28" presetID="3" presetClass="entr" presetSubtype="1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linds(horizontal)">
                                      <p:cBhvr>
                                        <p:cTn id="30" dur="500"/>
                                        <p:tgtEl>
                                          <p:spTgt spid="26"/>
                                        </p:tgtEl>
                                      </p:cBhvr>
                                    </p:animEffect>
                                  </p:childTnLst>
                                </p:cTn>
                              </p:par>
                              <p:par>
                                <p:cTn id="31" presetID="3" presetClass="entr" presetSubtype="1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blinds(horizontal)">
                                      <p:cBhvr>
                                        <p:cTn id="33" dur="500"/>
                                        <p:tgtEl>
                                          <p:spTgt spid="30"/>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blinds(horizontal)">
                                      <p:cBhvr>
                                        <p:cTn id="36" dur="500"/>
                                        <p:tgtEl>
                                          <p:spTgt spid="32"/>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blinds(horizontal)">
                                      <p:cBhvr>
                                        <p:cTn id="39" dur="500"/>
                                        <p:tgtEl>
                                          <p:spTgt spid="35"/>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blinds(horizontal)">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blinds(horizontal)">
                                      <p:cBhvr>
                                        <p:cTn id="47" dur="500"/>
                                        <p:tgtEl>
                                          <p:spTgt spid="27"/>
                                        </p:tgtEl>
                                      </p:cBhvr>
                                    </p:animEffect>
                                  </p:childTnLst>
                                </p:cTn>
                              </p:par>
                              <p:par>
                                <p:cTn id="48" presetID="3" presetClass="entr" presetSubtype="10" fill="hold"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blinds(horizontal)">
                                      <p:cBhvr>
                                        <p:cTn id="50" dur="500"/>
                                        <p:tgtEl>
                                          <p:spTgt spid="28"/>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blinds(horizontal)">
                                      <p:cBhvr>
                                        <p:cTn id="53" dur="500"/>
                                        <p:tgtEl>
                                          <p:spTgt spid="33"/>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blinds(horizontal)">
                                      <p:cBhvr>
                                        <p:cTn id="56" dur="500"/>
                                        <p:tgtEl>
                                          <p:spTgt spid="36"/>
                                        </p:tgtEl>
                                      </p:cBhvr>
                                    </p:animEffect>
                                  </p:childTnLst>
                                </p:cTn>
                              </p:par>
                              <p:par>
                                <p:cTn id="57" presetID="3" presetClass="entr" presetSubtype="1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blinds(horizontal)">
                                      <p:cBhvr>
                                        <p:cTn id="59" dur="500"/>
                                        <p:tgtEl>
                                          <p:spTgt spid="38"/>
                                        </p:tgtEl>
                                      </p:cBhvr>
                                    </p:animEffect>
                                  </p:childTnLst>
                                </p:cTn>
                              </p:par>
                              <p:par>
                                <p:cTn id="60" presetID="3" presetClass="entr" presetSubtype="10" fill="hold"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blinds(horizontal)">
                                      <p:cBhvr>
                                        <p:cTn id="62" dur="500"/>
                                        <p:tgtEl>
                                          <p:spTgt spid="39"/>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blinds(horizontal)">
                                      <p:cBhvr>
                                        <p:cTn id="6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p:bldP spid="40" grpId="0"/>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today</a:t>
            </a:r>
            <a:endParaRPr lang="en-US" dirty="0"/>
          </a:p>
        </p:txBody>
      </p:sp>
      <p:sp>
        <p:nvSpPr>
          <p:cNvPr id="3" name="Content Placeholder 2"/>
          <p:cNvSpPr>
            <a:spLocks noGrp="1"/>
          </p:cNvSpPr>
          <p:nvPr>
            <p:ph idx="1"/>
          </p:nvPr>
        </p:nvSpPr>
        <p:spPr/>
        <p:txBody>
          <a:bodyPr/>
          <a:lstStyle/>
          <a:p>
            <a:r>
              <a:rPr lang="en-US" dirty="0" smtClean="0"/>
              <a:t>Go over basics of neural nets</a:t>
            </a:r>
          </a:p>
          <a:p>
            <a:r>
              <a:rPr lang="en-US" dirty="0" smtClean="0"/>
              <a:t>Introduce </a:t>
            </a:r>
            <a:r>
              <a:rPr lang="en-US" b="1" dirty="0" err="1" smtClean="0"/>
              <a:t>TensorFlow</a:t>
            </a:r>
            <a:endParaRPr lang="en-US" b="1" dirty="0" smtClean="0"/>
          </a:p>
          <a:p>
            <a:r>
              <a:rPr lang="en-US" dirty="0" smtClean="0"/>
              <a:t>Introduce </a:t>
            </a:r>
            <a:r>
              <a:rPr lang="en-US" b="1" dirty="0" smtClean="0"/>
              <a:t>Deep Learning</a:t>
            </a:r>
          </a:p>
          <a:p>
            <a:r>
              <a:rPr lang="en-US" dirty="0" smtClean="0"/>
              <a:t>Look at key </a:t>
            </a:r>
            <a:r>
              <a:rPr lang="en-US" dirty="0" smtClean="0"/>
              <a:t>applications</a:t>
            </a:r>
          </a:p>
          <a:p>
            <a:r>
              <a:rPr lang="en-US" dirty="0" smtClean="0"/>
              <a:t>Practice coding in Python</a:t>
            </a:r>
          </a:p>
          <a:p>
            <a:r>
              <a:rPr lang="en-US" dirty="0" smtClean="0"/>
              <a:t>Become familiar with Deep Reinforcement Learning (if </a:t>
            </a:r>
            <a:r>
              <a:rPr lang="en-US" dirty="0" smtClean="0"/>
              <a:t>time permits!)</a:t>
            </a:r>
            <a:endParaRPr lang="en-US" dirty="0" smtClean="0"/>
          </a:p>
          <a:p>
            <a:endParaRPr lang="en-US" dirty="0"/>
          </a:p>
        </p:txBody>
      </p:sp>
    </p:spTree>
    <p:extLst>
      <p:ext uri="{BB962C8B-B14F-4D97-AF65-F5344CB8AC3E}">
        <p14:creationId xmlns:p14="http://schemas.microsoft.com/office/powerpoint/2010/main" val="22031179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generalization for MLP</a:t>
            </a:r>
            <a:endParaRPr lang="en-US" dirty="0"/>
          </a:p>
        </p:txBody>
      </p:sp>
      <p:sp>
        <p:nvSpPr>
          <p:cNvPr id="3" name="Content Placeholder 2"/>
          <p:cNvSpPr>
            <a:spLocks noGrp="1"/>
          </p:cNvSpPr>
          <p:nvPr>
            <p:ph idx="1"/>
          </p:nvPr>
        </p:nvSpPr>
        <p:spPr>
          <a:xfrm>
            <a:off x="457200" y="1981200"/>
            <a:ext cx="8229600" cy="1297136"/>
          </a:xfrm>
        </p:spPr>
        <p:txBody>
          <a:bodyPr/>
          <a:lstStyle/>
          <a:p>
            <a:r>
              <a:rPr lang="en-US" dirty="0" smtClean="0"/>
              <a:t>Output can be multi-dimensional</a:t>
            </a:r>
            <a:endParaRPr lang="en-US" dirty="0"/>
          </a:p>
        </p:txBody>
      </p:sp>
      <p:sp>
        <p:nvSpPr>
          <p:cNvPr id="4" name="Oval 3"/>
          <p:cNvSpPr/>
          <p:nvPr/>
        </p:nvSpPr>
        <p:spPr bwMode="auto">
          <a:xfrm>
            <a:off x="2254838" y="3200636"/>
            <a:ext cx="440596" cy="4405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5" name="Oval 4"/>
          <p:cNvSpPr/>
          <p:nvPr/>
        </p:nvSpPr>
        <p:spPr bwMode="auto">
          <a:xfrm>
            <a:off x="2251730" y="3923172"/>
            <a:ext cx="440596" cy="4405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6" name="Oval 5"/>
          <p:cNvSpPr/>
          <p:nvPr/>
        </p:nvSpPr>
        <p:spPr bwMode="auto">
          <a:xfrm>
            <a:off x="2238780" y="4713566"/>
            <a:ext cx="440596" cy="4405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cxnSp>
        <p:nvCxnSpPr>
          <p:cNvPr id="7" name="Straight Arrow Connector 6"/>
          <p:cNvCxnSpPr>
            <a:stCxn id="4" idx="6"/>
            <a:endCxn id="11" idx="1"/>
          </p:cNvCxnSpPr>
          <p:nvPr/>
        </p:nvCxnSpPr>
        <p:spPr bwMode="auto">
          <a:xfrm>
            <a:off x="2695434" y="3420934"/>
            <a:ext cx="1072408" cy="46342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Arrow Connector 7"/>
          <p:cNvCxnSpPr>
            <a:stCxn id="5" idx="6"/>
            <a:endCxn id="9" idx="1"/>
          </p:cNvCxnSpPr>
          <p:nvPr/>
        </p:nvCxnSpPr>
        <p:spPr bwMode="auto">
          <a:xfrm flipV="1">
            <a:off x="2692326" y="3058149"/>
            <a:ext cx="1078624" cy="108532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 name="Rectangle 8"/>
          <p:cNvSpPr/>
          <p:nvPr/>
        </p:nvSpPr>
        <p:spPr bwMode="auto">
          <a:xfrm>
            <a:off x="3770950" y="2837888"/>
            <a:ext cx="609094" cy="4405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cxnSp>
        <p:nvCxnSpPr>
          <p:cNvPr id="10" name="Straight Arrow Connector 9"/>
          <p:cNvCxnSpPr>
            <a:endCxn id="9" idx="1"/>
          </p:cNvCxnSpPr>
          <p:nvPr/>
        </p:nvCxnSpPr>
        <p:spPr bwMode="auto">
          <a:xfrm flipV="1">
            <a:off x="2679376" y="3058149"/>
            <a:ext cx="1091574" cy="187571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Rectangle 10"/>
          <p:cNvSpPr/>
          <p:nvPr/>
        </p:nvSpPr>
        <p:spPr bwMode="auto">
          <a:xfrm>
            <a:off x="3767842" y="3664098"/>
            <a:ext cx="609094" cy="4405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12" name="Rectangle 11"/>
          <p:cNvSpPr/>
          <p:nvPr/>
        </p:nvSpPr>
        <p:spPr bwMode="auto">
          <a:xfrm>
            <a:off x="3777684" y="4438508"/>
            <a:ext cx="609094" cy="4405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13" name="Rectangle 12"/>
          <p:cNvSpPr/>
          <p:nvPr/>
        </p:nvSpPr>
        <p:spPr bwMode="auto">
          <a:xfrm>
            <a:off x="3777684" y="5164152"/>
            <a:ext cx="609094" cy="4405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14" name="Rectangle 13"/>
          <p:cNvSpPr/>
          <p:nvPr/>
        </p:nvSpPr>
        <p:spPr bwMode="auto">
          <a:xfrm>
            <a:off x="5125372" y="3492492"/>
            <a:ext cx="609094" cy="4405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cxnSp>
        <p:nvCxnSpPr>
          <p:cNvPr id="15" name="Straight Arrow Connector 14"/>
          <p:cNvCxnSpPr>
            <a:stCxn id="6" idx="6"/>
            <a:endCxn id="11" idx="1"/>
          </p:cNvCxnSpPr>
          <p:nvPr/>
        </p:nvCxnSpPr>
        <p:spPr bwMode="auto">
          <a:xfrm flipV="1">
            <a:off x="2679376" y="3884359"/>
            <a:ext cx="1088466" cy="104950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p:cNvCxnSpPr>
            <a:stCxn id="5" idx="6"/>
            <a:endCxn id="11" idx="1"/>
          </p:cNvCxnSpPr>
          <p:nvPr/>
        </p:nvCxnSpPr>
        <p:spPr bwMode="auto">
          <a:xfrm flipV="1">
            <a:off x="2692326" y="3884359"/>
            <a:ext cx="1075516" cy="25911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Arrow Connector 16"/>
          <p:cNvCxnSpPr>
            <a:stCxn id="5" idx="6"/>
            <a:endCxn id="12" idx="1"/>
          </p:cNvCxnSpPr>
          <p:nvPr/>
        </p:nvCxnSpPr>
        <p:spPr bwMode="auto">
          <a:xfrm>
            <a:off x="2692326" y="4143470"/>
            <a:ext cx="1085358" cy="51529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Arrow Connector 17"/>
          <p:cNvCxnSpPr>
            <a:stCxn id="5" idx="6"/>
            <a:endCxn id="13" idx="1"/>
          </p:cNvCxnSpPr>
          <p:nvPr/>
        </p:nvCxnSpPr>
        <p:spPr bwMode="auto">
          <a:xfrm>
            <a:off x="2692326" y="4143470"/>
            <a:ext cx="1085358" cy="1240943"/>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a:stCxn id="4" idx="6"/>
            <a:endCxn id="9" idx="1"/>
          </p:cNvCxnSpPr>
          <p:nvPr/>
        </p:nvCxnSpPr>
        <p:spPr bwMode="auto">
          <a:xfrm flipV="1">
            <a:off x="2695434" y="3058149"/>
            <a:ext cx="1075516" cy="36278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p:cNvCxnSpPr>
            <a:stCxn id="6" idx="6"/>
            <a:endCxn id="12" idx="1"/>
          </p:cNvCxnSpPr>
          <p:nvPr/>
        </p:nvCxnSpPr>
        <p:spPr bwMode="auto">
          <a:xfrm flipV="1">
            <a:off x="2679376" y="4658769"/>
            <a:ext cx="1098308" cy="27509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Arrow Connector 20"/>
          <p:cNvCxnSpPr>
            <a:stCxn id="6" idx="6"/>
            <a:endCxn id="13" idx="1"/>
          </p:cNvCxnSpPr>
          <p:nvPr/>
        </p:nvCxnSpPr>
        <p:spPr bwMode="auto">
          <a:xfrm>
            <a:off x="2679376" y="4933864"/>
            <a:ext cx="1098308" cy="45054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Arrow Connector 21"/>
          <p:cNvCxnSpPr>
            <a:stCxn id="4" idx="6"/>
            <a:endCxn id="12" idx="1"/>
          </p:cNvCxnSpPr>
          <p:nvPr/>
        </p:nvCxnSpPr>
        <p:spPr bwMode="auto">
          <a:xfrm>
            <a:off x="2695434" y="3420934"/>
            <a:ext cx="1082250" cy="123783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Arrow Connector 22"/>
          <p:cNvCxnSpPr>
            <a:stCxn id="4" idx="6"/>
            <a:endCxn id="13" idx="1"/>
          </p:cNvCxnSpPr>
          <p:nvPr/>
        </p:nvCxnSpPr>
        <p:spPr bwMode="auto">
          <a:xfrm>
            <a:off x="2695434" y="3420934"/>
            <a:ext cx="1082250" cy="196347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Arrow Connector 23"/>
          <p:cNvCxnSpPr>
            <a:stCxn id="9" idx="3"/>
            <a:endCxn id="14" idx="1"/>
          </p:cNvCxnSpPr>
          <p:nvPr/>
        </p:nvCxnSpPr>
        <p:spPr bwMode="auto">
          <a:xfrm>
            <a:off x="4380044" y="3058149"/>
            <a:ext cx="745328" cy="654604"/>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Arrow Connector 24"/>
          <p:cNvCxnSpPr>
            <a:stCxn id="11" idx="3"/>
            <a:endCxn id="14" idx="1"/>
          </p:cNvCxnSpPr>
          <p:nvPr/>
        </p:nvCxnSpPr>
        <p:spPr bwMode="auto">
          <a:xfrm flipV="1">
            <a:off x="4376936" y="3712753"/>
            <a:ext cx="748436" cy="17160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Arrow Connector 25"/>
          <p:cNvCxnSpPr>
            <a:stCxn id="12" idx="3"/>
            <a:endCxn id="14" idx="1"/>
          </p:cNvCxnSpPr>
          <p:nvPr/>
        </p:nvCxnSpPr>
        <p:spPr bwMode="auto">
          <a:xfrm flipV="1">
            <a:off x="4386778" y="3712753"/>
            <a:ext cx="738594" cy="94601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Arrow Connector 26"/>
          <p:cNvCxnSpPr>
            <a:stCxn id="13" idx="3"/>
            <a:endCxn id="14" idx="1"/>
          </p:cNvCxnSpPr>
          <p:nvPr/>
        </p:nvCxnSpPr>
        <p:spPr bwMode="auto">
          <a:xfrm flipV="1">
            <a:off x="4386778" y="3712753"/>
            <a:ext cx="738594" cy="167166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Oval 27"/>
          <p:cNvSpPr/>
          <p:nvPr/>
        </p:nvSpPr>
        <p:spPr bwMode="auto">
          <a:xfrm>
            <a:off x="6511984" y="3492418"/>
            <a:ext cx="440596" cy="4405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cxnSp>
        <p:nvCxnSpPr>
          <p:cNvPr id="29" name="Straight Arrow Connector 28"/>
          <p:cNvCxnSpPr/>
          <p:nvPr/>
        </p:nvCxnSpPr>
        <p:spPr bwMode="auto">
          <a:xfrm>
            <a:off x="5708566" y="3699766"/>
            <a:ext cx="832426" cy="1609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4" name="Rectangle 33"/>
          <p:cNvSpPr/>
          <p:nvPr/>
        </p:nvSpPr>
        <p:spPr bwMode="auto">
          <a:xfrm>
            <a:off x="5135214" y="4824048"/>
            <a:ext cx="609094" cy="4405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cxnSp>
        <p:nvCxnSpPr>
          <p:cNvPr id="35" name="Straight Arrow Connector 34"/>
          <p:cNvCxnSpPr>
            <a:stCxn id="9" idx="3"/>
            <a:endCxn id="34" idx="1"/>
          </p:cNvCxnSpPr>
          <p:nvPr/>
        </p:nvCxnSpPr>
        <p:spPr bwMode="auto">
          <a:xfrm>
            <a:off x="4380044" y="3058149"/>
            <a:ext cx="755170" cy="198616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8" name="Straight Arrow Connector 37"/>
          <p:cNvCxnSpPr>
            <a:stCxn id="11" idx="3"/>
            <a:endCxn id="34" idx="1"/>
          </p:cNvCxnSpPr>
          <p:nvPr/>
        </p:nvCxnSpPr>
        <p:spPr bwMode="auto">
          <a:xfrm>
            <a:off x="4376936" y="3884359"/>
            <a:ext cx="758278" cy="115995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Arrow Connector 40"/>
          <p:cNvCxnSpPr>
            <a:stCxn id="12" idx="3"/>
            <a:endCxn id="34" idx="1"/>
          </p:cNvCxnSpPr>
          <p:nvPr/>
        </p:nvCxnSpPr>
        <p:spPr bwMode="auto">
          <a:xfrm>
            <a:off x="4386778" y="4658769"/>
            <a:ext cx="748436" cy="38554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Arrow Connector 43"/>
          <p:cNvCxnSpPr>
            <a:stCxn id="13" idx="3"/>
            <a:endCxn id="34" idx="1"/>
          </p:cNvCxnSpPr>
          <p:nvPr/>
        </p:nvCxnSpPr>
        <p:spPr bwMode="auto">
          <a:xfrm flipV="1">
            <a:off x="4386778" y="5044309"/>
            <a:ext cx="748436" cy="340104"/>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Arrow Connector 46"/>
          <p:cNvCxnSpPr/>
          <p:nvPr/>
        </p:nvCxnSpPr>
        <p:spPr bwMode="auto">
          <a:xfrm>
            <a:off x="5731358" y="5044346"/>
            <a:ext cx="832426" cy="1609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8" name="Oval 47"/>
          <p:cNvSpPr/>
          <p:nvPr/>
        </p:nvSpPr>
        <p:spPr bwMode="auto">
          <a:xfrm>
            <a:off x="6534776" y="4823974"/>
            <a:ext cx="440596" cy="4405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17306995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approximation theorem</a:t>
            </a:r>
            <a:endParaRPr lang="en-US" dirty="0"/>
          </a:p>
        </p:txBody>
      </p:sp>
      <p:sp>
        <p:nvSpPr>
          <p:cNvPr id="3" name="Content Placeholder 2"/>
          <p:cNvSpPr>
            <a:spLocks noGrp="1"/>
          </p:cNvSpPr>
          <p:nvPr>
            <p:ph idx="1"/>
          </p:nvPr>
        </p:nvSpPr>
        <p:spPr>
          <a:xfrm>
            <a:off x="457200" y="1981200"/>
            <a:ext cx="8229600" cy="1297136"/>
          </a:xfrm>
        </p:spPr>
        <p:txBody>
          <a:bodyPr/>
          <a:lstStyle/>
          <a:p>
            <a:r>
              <a:rPr lang="en-US" sz="2400" u="sng" dirty="0" smtClean="0"/>
              <a:t>Theorem</a:t>
            </a:r>
            <a:r>
              <a:rPr lang="en-US" sz="2400" dirty="0" smtClean="0"/>
              <a:t>: 2-layer NNs with </a:t>
            </a:r>
            <a:r>
              <a:rPr lang="en-US" sz="2400" i="1" dirty="0" smtClean="0"/>
              <a:t>sigmoid</a:t>
            </a:r>
            <a:r>
              <a:rPr lang="en-US" sz="2400" dirty="0" smtClean="0"/>
              <a:t> activation functions can approximate any other function</a:t>
            </a:r>
          </a:p>
          <a:p>
            <a:r>
              <a:rPr lang="en-US" sz="1200" dirty="0" smtClean="0"/>
              <a:t>(Kurt </a:t>
            </a:r>
            <a:r>
              <a:rPr lang="en-US" sz="1200" dirty="0" err="1" smtClean="0"/>
              <a:t>Hornik</a:t>
            </a:r>
            <a:r>
              <a:rPr lang="en-US" sz="1200" dirty="0" smtClean="0"/>
              <a:t>: Approximation Capabilities of </a:t>
            </a:r>
            <a:r>
              <a:rPr lang="en-US" sz="1200" dirty="0" err="1" smtClean="0"/>
              <a:t>MultiLayer</a:t>
            </a:r>
            <a:r>
              <a:rPr lang="en-US" sz="1200" dirty="0" smtClean="0"/>
              <a:t> </a:t>
            </a:r>
            <a:r>
              <a:rPr lang="en-US" sz="1200" dirty="0" err="1" smtClean="0"/>
              <a:t>FeedForward</a:t>
            </a:r>
            <a:r>
              <a:rPr lang="en-US" sz="1200" dirty="0" smtClean="0"/>
              <a:t> Networks, 1991)</a:t>
            </a:r>
            <a:endParaRPr lang="en-US" sz="1200" dirty="0"/>
          </a:p>
        </p:txBody>
      </p:sp>
      <p:sp>
        <p:nvSpPr>
          <p:cNvPr id="4" name="Oval 3"/>
          <p:cNvSpPr/>
          <p:nvPr/>
        </p:nvSpPr>
        <p:spPr bwMode="auto">
          <a:xfrm>
            <a:off x="2254838" y="3796706"/>
            <a:ext cx="440596" cy="4405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5" name="Oval 4"/>
          <p:cNvSpPr/>
          <p:nvPr/>
        </p:nvSpPr>
        <p:spPr bwMode="auto">
          <a:xfrm>
            <a:off x="2251730" y="4519242"/>
            <a:ext cx="440596" cy="4405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6" name="Oval 5"/>
          <p:cNvSpPr/>
          <p:nvPr/>
        </p:nvSpPr>
        <p:spPr bwMode="auto">
          <a:xfrm>
            <a:off x="2238780" y="5309636"/>
            <a:ext cx="440596" cy="4405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cxnSp>
        <p:nvCxnSpPr>
          <p:cNvPr id="7" name="Straight Arrow Connector 6"/>
          <p:cNvCxnSpPr>
            <a:stCxn id="4" idx="6"/>
            <a:endCxn id="11" idx="1"/>
          </p:cNvCxnSpPr>
          <p:nvPr/>
        </p:nvCxnSpPr>
        <p:spPr bwMode="auto">
          <a:xfrm>
            <a:off x="2695434" y="4017004"/>
            <a:ext cx="1072408" cy="46342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Arrow Connector 7"/>
          <p:cNvCxnSpPr>
            <a:stCxn id="5" idx="6"/>
            <a:endCxn id="9" idx="1"/>
          </p:cNvCxnSpPr>
          <p:nvPr/>
        </p:nvCxnSpPr>
        <p:spPr bwMode="auto">
          <a:xfrm flipV="1">
            <a:off x="2692326" y="3654219"/>
            <a:ext cx="1078624" cy="108532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 name="Rectangle 8"/>
          <p:cNvSpPr/>
          <p:nvPr/>
        </p:nvSpPr>
        <p:spPr bwMode="auto">
          <a:xfrm>
            <a:off x="3770950" y="3433958"/>
            <a:ext cx="609094" cy="4405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cxnSp>
        <p:nvCxnSpPr>
          <p:cNvPr id="10" name="Straight Arrow Connector 9"/>
          <p:cNvCxnSpPr>
            <a:endCxn id="9" idx="1"/>
          </p:cNvCxnSpPr>
          <p:nvPr/>
        </p:nvCxnSpPr>
        <p:spPr bwMode="auto">
          <a:xfrm flipV="1">
            <a:off x="2679376" y="3654219"/>
            <a:ext cx="1091574" cy="187571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Rectangle 10"/>
          <p:cNvSpPr/>
          <p:nvPr/>
        </p:nvSpPr>
        <p:spPr bwMode="auto">
          <a:xfrm>
            <a:off x="3767842" y="4260168"/>
            <a:ext cx="609094" cy="4405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12" name="Rectangle 11"/>
          <p:cNvSpPr/>
          <p:nvPr/>
        </p:nvSpPr>
        <p:spPr bwMode="auto">
          <a:xfrm>
            <a:off x="3777684" y="5034578"/>
            <a:ext cx="609094" cy="4405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13" name="Rectangle 12"/>
          <p:cNvSpPr/>
          <p:nvPr/>
        </p:nvSpPr>
        <p:spPr bwMode="auto">
          <a:xfrm>
            <a:off x="3777684" y="5760222"/>
            <a:ext cx="609094" cy="4405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14" name="Rectangle 13"/>
          <p:cNvSpPr/>
          <p:nvPr/>
        </p:nvSpPr>
        <p:spPr bwMode="auto">
          <a:xfrm>
            <a:off x="5125372" y="4088562"/>
            <a:ext cx="609094" cy="4405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cxnSp>
        <p:nvCxnSpPr>
          <p:cNvPr id="15" name="Straight Arrow Connector 14"/>
          <p:cNvCxnSpPr>
            <a:stCxn id="6" idx="6"/>
            <a:endCxn id="11" idx="1"/>
          </p:cNvCxnSpPr>
          <p:nvPr/>
        </p:nvCxnSpPr>
        <p:spPr bwMode="auto">
          <a:xfrm flipV="1">
            <a:off x="2679376" y="4480429"/>
            <a:ext cx="1088466" cy="104950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p:cNvCxnSpPr>
            <a:stCxn id="5" idx="6"/>
            <a:endCxn id="11" idx="1"/>
          </p:cNvCxnSpPr>
          <p:nvPr/>
        </p:nvCxnSpPr>
        <p:spPr bwMode="auto">
          <a:xfrm flipV="1">
            <a:off x="2692326" y="4480429"/>
            <a:ext cx="1075516" cy="25911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Arrow Connector 16"/>
          <p:cNvCxnSpPr>
            <a:stCxn id="5" idx="6"/>
            <a:endCxn id="12" idx="1"/>
          </p:cNvCxnSpPr>
          <p:nvPr/>
        </p:nvCxnSpPr>
        <p:spPr bwMode="auto">
          <a:xfrm>
            <a:off x="2692326" y="4739540"/>
            <a:ext cx="1085358" cy="51529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Arrow Connector 17"/>
          <p:cNvCxnSpPr>
            <a:stCxn id="5" idx="6"/>
            <a:endCxn id="13" idx="1"/>
          </p:cNvCxnSpPr>
          <p:nvPr/>
        </p:nvCxnSpPr>
        <p:spPr bwMode="auto">
          <a:xfrm>
            <a:off x="2692326" y="4739540"/>
            <a:ext cx="1085358" cy="1240943"/>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a:stCxn id="4" idx="6"/>
            <a:endCxn id="9" idx="1"/>
          </p:cNvCxnSpPr>
          <p:nvPr/>
        </p:nvCxnSpPr>
        <p:spPr bwMode="auto">
          <a:xfrm flipV="1">
            <a:off x="2695434" y="3654219"/>
            <a:ext cx="1075516" cy="36278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p:cNvCxnSpPr>
            <a:stCxn id="6" idx="6"/>
            <a:endCxn id="12" idx="1"/>
          </p:cNvCxnSpPr>
          <p:nvPr/>
        </p:nvCxnSpPr>
        <p:spPr bwMode="auto">
          <a:xfrm flipV="1">
            <a:off x="2679376" y="5254839"/>
            <a:ext cx="1098308" cy="27509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Arrow Connector 20"/>
          <p:cNvCxnSpPr>
            <a:stCxn id="6" idx="6"/>
            <a:endCxn id="13" idx="1"/>
          </p:cNvCxnSpPr>
          <p:nvPr/>
        </p:nvCxnSpPr>
        <p:spPr bwMode="auto">
          <a:xfrm>
            <a:off x="2679376" y="5529934"/>
            <a:ext cx="1098308" cy="45054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Arrow Connector 21"/>
          <p:cNvCxnSpPr>
            <a:stCxn id="4" idx="6"/>
            <a:endCxn id="12" idx="1"/>
          </p:cNvCxnSpPr>
          <p:nvPr/>
        </p:nvCxnSpPr>
        <p:spPr bwMode="auto">
          <a:xfrm>
            <a:off x="2695434" y="4017004"/>
            <a:ext cx="1082250" cy="123783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Arrow Connector 22"/>
          <p:cNvCxnSpPr>
            <a:stCxn id="4" idx="6"/>
            <a:endCxn id="13" idx="1"/>
          </p:cNvCxnSpPr>
          <p:nvPr/>
        </p:nvCxnSpPr>
        <p:spPr bwMode="auto">
          <a:xfrm>
            <a:off x="2695434" y="4017004"/>
            <a:ext cx="1082250" cy="196347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Arrow Connector 23"/>
          <p:cNvCxnSpPr>
            <a:stCxn id="9" idx="3"/>
            <a:endCxn id="14" idx="1"/>
          </p:cNvCxnSpPr>
          <p:nvPr/>
        </p:nvCxnSpPr>
        <p:spPr bwMode="auto">
          <a:xfrm>
            <a:off x="4380044" y="3654219"/>
            <a:ext cx="745328" cy="654604"/>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Arrow Connector 24"/>
          <p:cNvCxnSpPr>
            <a:stCxn id="11" idx="3"/>
            <a:endCxn id="14" idx="1"/>
          </p:cNvCxnSpPr>
          <p:nvPr/>
        </p:nvCxnSpPr>
        <p:spPr bwMode="auto">
          <a:xfrm flipV="1">
            <a:off x="4376936" y="4308823"/>
            <a:ext cx="748436" cy="17160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Arrow Connector 25"/>
          <p:cNvCxnSpPr>
            <a:stCxn id="12" idx="3"/>
            <a:endCxn id="14" idx="1"/>
          </p:cNvCxnSpPr>
          <p:nvPr/>
        </p:nvCxnSpPr>
        <p:spPr bwMode="auto">
          <a:xfrm flipV="1">
            <a:off x="4386778" y="4308823"/>
            <a:ext cx="738594" cy="94601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Arrow Connector 26"/>
          <p:cNvCxnSpPr>
            <a:stCxn id="13" idx="3"/>
            <a:endCxn id="14" idx="1"/>
          </p:cNvCxnSpPr>
          <p:nvPr/>
        </p:nvCxnSpPr>
        <p:spPr bwMode="auto">
          <a:xfrm flipV="1">
            <a:off x="4386778" y="4308823"/>
            <a:ext cx="738594" cy="167166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Oval 27"/>
          <p:cNvSpPr/>
          <p:nvPr/>
        </p:nvSpPr>
        <p:spPr bwMode="auto">
          <a:xfrm>
            <a:off x="6511984" y="4088488"/>
            <a:ext cx="440596" cy="4405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cxnSp>
        <p:nvCxnSpPr>
          <p:cNvPr id="29" name="Straight Arrow Connector 28"/>
          <p:cNvCxnSpPr/>
          <p:nvPr/>
        </p:nvCxnSpPr>
        <p:spPr bwMode="auto">
          <a:xfrm>
            <a:off x="5708566" y="4295836"/>
            <a:ext cx="832426" cy="1609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4" name="Rectangle 33"/>
          <p:cNvSpPr/>
          <p:nvPr/>
        </p:nvSpPr>
        <p:spPr bwMode="auto">
          <a:xfrm>
            <a:off x="5135214" y="5420118"/>
            <a:ext cx="609094" cy="44052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cxnSp>
        <p:nvCxnSpPr>
          <p:cNvPr id="35" name="Straight Arrow Connector 34"/>
          <p:cNvCxnSpPr>
            <a:stCxn id="9" idx="3"/>
            <a:endCxn id="34" idx="1"/>
          </p:cNvCxnSpPr>
          <p:nvPr/>
        </p:nvCxnSpPr>
        <p:spPr bwMode="auto">
          <a:xfrm>
            <a:off x="4380044" y="3654219"/>
            <a:ext cx="755170" cy="198616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8" name="Straight Arrow Connector 37"/>
          <p:cNvCxnSpPr>
            <a:stCxn id="11" idx="3"/>
            <a:endCxn id="34" idx="1"/>
          </p:cNvCxnSpPr>
          <p:nvPr/>
        </p:nvCxnSpPr>
        <p:spPr bwMode="auto">
          <a:xfrm>
            <a:off x="4376936" y="4480429"/>
            <a:ext cx="758278" cy="115995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Arrow Connector 40"/>
          <p:cNvCxnSpPr>
            <a:stCxn id="12" idx="3"/>
            <a:endCxn id="34" idx="1"/>
          </p:cNvCxnSpPr>
          <p:nvPr/>
        </p:nvCxnSpPr>
        <p:spPr bwMode="auto">
          <a:xfrm>
            <a:off x="4386778" y="5254839"/>
            <a:ext cx="748436" cy="38554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Arrow Connector 43"/>
          <p:cNvCxnSpPr>
            <a:stCxn id="13" idx="3"/>
            <a:endCxn id="34" idx="1"/>
          </p:cNvCxnSpPr>
          <p:nvPr/>
        </p:nvCxnSpPr>
        <p:spPr bwMode="auto">
          <a:xfrm flipV="1">
            <a:off x="4386778" y="5640379"/>
            <a:ext cx="748436" cy="340104"/>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Arrow Connector 46"/>
          <p:cNvCxnSpPr/>
          <p:nvPr/>
        </p:nvCxnSpPr>
        <p:spPr bwMode="auto">
          <a:xfrm>
            <a:off x="5731358" y="5640416"/>
            <a:ext cx="832426" cy="1609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8" name="Oval 47"/>
          <p:cNvSpPr/>
          <p:nvPr/>
        </p:nvSpPr>
        <p:spPr bwMode="auto">
          <a:xfrm>
            <a:off x="6534776" y="5420044"/>
            <a:ext cx="440596" cy="4405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73568781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optimize the neural net’s parameters?</a:t>
            </a:r>
            <a:endParaRPr lang="en-US" dirty="0"/>
          </a:p>
        </p:txBody>
      </p:sp>
      <p:sp>
        <p:nvSpPr>
          <p:cNvPr id="3" name="Content Placeholder 2"/>
          <p:cNvSpPr>
            <a:spLocks noGrp="1"/>
          </p:cNvSpPr>
          <p:nvPr>
            <p:ph idx="1"/>
          </p:nvPr>
        </p:nvSpPr>
        <p:spPr/>
        <p:txBody>
          <a:bodyPr/>
          <a:lstStyle/>
          <a:p>
            <a:r>
              <a:rPr lang="en-US" dirty="0" smtClean="0"/>
              <a:t>Quantify how </a:t>
            </a:r>
            <a:r>
              <a:rPr lang="en-US" i="1" dirty="0" smtClean="0"/>
              <a:t>bad</a:t>
            </a:r>
            <a:r>
              <a:rPr lang="en-US" dirty="0" smtClean="0"/>
              <a:t> the current net is via </a:t>
            </a:r>
            <a:r>
              <a:rPr lang="en-US" i="1" dirty="0" smtClean="0"/>
              <a:t>loss</a:t>
            </a:r>
            <a:r>
              <a:rPr lang="en-US" dirty="0" smtClean="0"/>
              <a:t> </a:t>
            </a:r>
            <a:r>
              <a:rPr lang="en-US" i="1" dirty="0" smtClean="0"/>
              <a:t>function</a:t>
            </a:r>
          </a:p>
        </p:txBody>
      </p:sp>
    </p:spTree>
    <p:extLst>
      <p:ext uri="{BB962C8B-B14F-4D97-AF65-F5344CB8AC3E}">
        <p14:creationId xmlns:p14="http://schemas.microsoft.com/office/powerpoint/2010/main" val="376742394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optimize the neural net’s parameters?</a:t>
            </a:r>
            <a:endParaRPr lang="en-US" dirty="0"/>
          </a:p>
        </p:txBody>
      </p:sp>
      <p:sp>
        <p:nvSpPr>
          <p:cNvPr id="3" name="Content Placeholder 2"/>
          <p:cNvSpPr>
            <a:spLocks noGrp="1"/>
          </p:cNvSpPr>
          <p:nvPr>
            <p:ph idx="1"/>
          </p:nvPr>
        </p:nvSpPr>
        <p:spPr/>
        <p:txBody>
          <a:bodyPr/>
          <a:lstStyle/>
          <a:p>
            <a:r>
              <a:rPr lang="en-US" dirty="0" smtClean="0"/>
              <a:t>Quantify how </a:t>
            </a:r>
            <a:r>
              <a:rPr lang="en-US" i="1" dirty="0" smtClean="0"/>
              <a:t>bad</a:t>
            </a:r>
            <a:r>
              <a:rPr lang="en-US" dirty="0" smtClean="0"/>
              <a:t> the current net is via </a:t>
            </a:r>
            <a:r>
              <a:rPr lang="en-US" i="1" dirty="0" smtClean="0"/>
              <a:t>loss</a:t>
            </a:r>
            <a:r>
              <a:rPr lang="en-US" dirty="0" smtClean="0"/>
              <a:t> </a:t>
            </a:r>
            <a:r>
              <a:rPr lang="en-US" i="1" dirty="0" smtClean="0"/>
              <a:t>function</a:t>
            </a:r>
          </a:p>
          <a:p>
            <a:r>
              <a:rPr lang="en-US" dirty="0" smtClean="0"/>
              <a:t>Training data is </a:t>
            </a:r>
            <a:r>
              <a:rPr lang="en-US" dirty="0"/>
              <a:t> </a:t>
            </a:r>
            <a:r>
              <a:rPr lang="en-US" dirty="0" smtClean="0"/>
              <a:t>      . Parameters</a:t>
            </a:r>
          </a:p>
          <a:p>
            <a:r>
              <a:rPr lang="en-US" dirty="0" smtClean="0"/>
              <a:t>Loss function is</a:t>
            </a:r>
          </a:p>
          <a:p>
            <a:pPr lvl="1"/>
            <a:r>
              <a:rPr lang="en-US" dirty="0" smtClean="0"/>
              <a:t>E.g. square loss</a:t>
            </a:r>
            <a:endParaRPr lang="en-US" dirty="0"/>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3153321"/>
            <a:ext cx="812800" cy="393700"/>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3314700"/>
            <a:ext cx="266700" cy="190500"/>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0800" y="3721100"/>
            <a:ext cx="1625600" cy="469900"/>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1300" y="4235450"/>
            <a:ext cx="1930400" cy="469900"/>
          </a:xfrm>
          <a:prstGeom prst="rect">
            <a:avLst/>
          </a:prstGeom>
        </p:spPr>
      </p:pic>
    </p:spTree>
    <p:extLst>
      <p:ext uri="{BB962C8B-B14F-4D97-AF65-F5344CB8AC3E}">
        <p14:creationId xmlns:p14="http://schemas.microsoft.com/office/powerpoint/2010/main" val="197600892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optimize the neural net’s parameters?</a:t>
            </a:r>
            <a:endParaRPr lang="en-US" dirty="0"/>
          </a:p>
        </p:txBody>
      </p:sp>
      <p:sp>
        <p:nvSpPr>
          <p:cNvPr id="3" name="Content Placeholder 2"/>
          <p:cNvSpPr>
            <a:spLocks noGrp="1"/>
          </p:cNvSpPr>
          <p:nvPr>
            <p:ph idx="1"/>
          </p:nvPr>
        </p:nvSpPr>
        <p:spPr/>
        <p:txBody>
          <a:bodyPr/>
          <a:lstStyle/>
          <a:p>
            <a:r>
              <a:rPr lang="en-US" dirty="0" smtClean="0"/>
              <a:t>Quantify how </a:t>
            </a:r>
            <a:r>
              <a:rPr lang="en-US" i="1" dirty="0" smtClean="0"/>
              <a:t>bad</a:t>
            </a:r>
            <a:r>
              <a:rPr lang="en-US" dirty="0" smtClean="0"/>
              <a:t> the current net is via </a:t>
            </a:r>
            <a:r>
              <a:rPr lang="en-US" i="1" dirty="0" smtClean="0"/>
              <a:t>loss</a:t>
            </a:r>
            <a:r>
              <a:rPr lang="en-US" dirty="0" smtClean="0"/>
              <a:t> </a:t>
            </a:r>
            <a:r>
              <a:rPr lang="en-US" i="1" dirty="0" smtClean="0"/>
              <a:t>function</a:t>
            </a:r>
          </a:p>
          <a:p>
            <a:r>
              <a:rPr lang="en-US" dirty="0" smtClean="0"/>
              <a:t>Training data is </a:t>
            </a:r>
            <a:r>
              <a:rPr lang="en-US" dirty="0"/>
              <a:t> </a:t>
            </a:r>
            <a:r>
              <a:rPr lang="en-US" dirty="0" smtClean="0"/>
              <a:t>      . Parameters</a:t>
            </a:r>
          </a:p>
          <a:p>
            <a:r>
              <a:rPr lang="en-US" dirty="0" smtClean="0"/>
              <a:t>Loss function is</a:t>
            </a:r>
            <a:endParaRPr lang="en-US" dirty="0"/>
          </a:p>
          <a:p>
            <a:pPr lvl="1"/>
            <a:r>
              <a:rPr lang="en-US" dirty="0" smtClean="0"/>
              <a:t>E.g. square loss</a:t>
            </a:r>
          </a:p>
          <a:p>
            <a:r>
              <a:rPr lang="en-US" dirty="0" smtClean="0"/>
              <a:t>Need to minimize the loss function</a:t>
            </a:r>
            <a:endParaRPr lang="en-US" dirty="0"/>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3153321"/>
            <a:ext cx="812800" cy="393700"/>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3314700"/>
            <a:ext cx="266700" cy="190500"/>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0800" y="3721100"/>
            <a:ext cx="1625600" cy="469900"/>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1300" y="4235450"/>
            <a:ext cx="1930400" cy="469900"/>
          </a:xfrm>
          <a:prstGeom prst="rect">
            <a:avLst/>
          </a:prstGeom>
        </p:spPr>
      </p:pic>
    </p:spTree>
    <p:extLst>
      <p:ext uri="{BB962C8B-B14F-4D97-AF65-F5344CB8AC3E}">
        <p14:creationId xmlns:p14="http://schemas.microsoft.com/office/powerpoint/2010/main" val="24174387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Backpropagation</a:t>
            </a:r>
            <a:r>
              <a:rPr lang="en-US" dirty="0" smtClean="0"/>
              <a:t> algorithm</a:t>
            </a:r>
            <a:endParaRPr lang="en-US" dirty="0"/>
          </a:p>
        </p:txBody>
      </p:sp>
      <p:sp>
        <p:nvSpPr>
          <p:cNvPr id="30" name="Shape 338"/>
          <p:cNvSpPr/>
          <p:nvPr/>
        </p:nvSpPr>
        <p:spPr>
          <a:xfrm>
            <a:off x="2262314" y="2090575"/>
            <a:ext cx="506999" cy="5069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 name="Shape 339"/>
          <p:cNvSpPr/>
          <p:nvPr/>
        </p:nvSpPr>
        <p:spPr>
          <a:xfrm>
            <a:off x="2262314" y="2597462"/>
            <a:ext cx="506999" cy="5069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 name="Shape 340"/>
          <p:cNvSpPr/>
          <p:nvPr/>
        </p:nvSpPr>
        <p:spPr>
          <a:xfrm>
            <a:off x="3923889" y="2090614"/>
            <a:ext cx="554399" cy="506999"/>
          </a:xfrm>
          <a:prstGeom prst="diamond">
            <a:avLst/>
          </a:prstGeom>
          <a:solidFill>
            <a:srgbClr val="6D9EE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i="1"/>
              <a:t>f</a:t>
            </a:r>
          </a:p>
        </p:txBody>
      </p:sp>
      <p:sp>
        <p:nvSpPr>
          <p:cNvPr id="33" name="Shape 341"/>
          <p:cNvSpPr/>
          <p:nvPr/>
        </p:nvSpPr>
        <p:spPr>
          <a:xfrm>
            <a:off x="5194089" y="2216664"/>
            <a:ext cx="833100" cy="761699"/>
          </a:xfrm>
          <a:prstGeom prst="diamond">
            <a:avLst/>
          </a:prstGeom>
          <a:solidFill>
            <a:srgbClr val="6D9EE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i="1"/>
              <a:t>f</a:t>
            </a:r>
          </a:p>
        </p:txBody>
      </p:sp>
      <p:cxnSp>
        <p:nvCxnSpPr>
          <p:cNvPr id="34" name="Shape 342"/>
          <p:cNvCxnSpPr>
            <a:stCxn id="30" idx="3"/>
            <a:endCxn id="32" idx="1"/>
          </p:cNvCxnSpPr>
          <p:nvPr/>
        </p:nvCxnSpPr>
        <p:spPr>
          <a:xfrm>
            <a:off x="2769314" y="2344075"/>
            <a:ext cx="1154700" cy="0"/>
          </a:xfrm>
          <a:prstGeom prst="straightConnector1">
            <a:avLst/>
          </a:prstGeom>
          <a:noFill/>
          <a:ln w="19050" cap="flat" cmpd="sng">
            <a:solidFill>
              <a:schemeClr val="dk2"/>
            </a:solidFill>
            <a:prstDash val="solid"/>
            <a:round/>
            <a:headEnd type="none" w="lg" len="lg"/>
            <a:tailEnd type="stealth" w="lg" len="lg"/>
          </a:ln>
        </p:spPr>
      </p:cxnSp>
      <p:cxnSp>
        <p:nvCxnSpPr>
          <p:cNvPr id="35" name="Shape 343"/>
          <p:cNvCxnSpPr>
            <a:stCxn id="31" idx="3"/>
            <a:endCxn id="32" idx="1"/>
          </p:cNvCxnSpPr>
          <p:nvPr/>
        </p:nvCxnSpPr>
        <p:spPr>
          <a:xfrm rot="10800000" flipH="1">
            <a:off x="2769314" y="2344262"/>
            <a:ext cx="1154700" cy="506700"/>
          </a:xfrm>
          <a:prstGeom prst="straightConnector1">
            <a:avLst/>
          </a:prstGeom>
          <a:noFill/>
          <a:ln w="19050" cap="flat" cmpd="sng">
            <a:solidFill>
              <a:schemeClr val="dk2"/>
            </a:solidFill>
            <a:prstDash val="solid"/>
            <a:round/>
            <a:headEnd type="none" w="lg" len="lg"/>
            <a:tailEnd type="stealth" w="lg" len="lg"/>
          </a:ln>
        </p:spPr>
      </p:cxnSp>
      <p:cxnSp>
        <p:nvCxnSpPr>
          <p:cNvPr id="36" name="Shape 344"/>
          <p:cNvCxnSpPr>
            <a:stCxn id="32" idx="3"/>
            <a:endCxn id="33" idx="1"/>
          </p:cNvCxnSpPr>
          <p:nvPr/>
        </p:nvCxnSpPr>
        <p:spPr>
          <a:xfrm>
            <a:off x="4478288" y="2344114"/>
            <a:ext cx="715800" cy="253500"/>
          </a:xfrm>
          <a:prstGeom prst="straightConnector1">
            <a:avLst/>
          </a:prstGeom>
          <a:noFill/>
          <a:ln w="19050" cap="flat" cmpd="sng">
            <a:solidFill>
              <a:schemeClr val="dk2"/>
            </a:solidFill>
            <a:prstDash val="solid"/>
            <a:round/>
            <a:headEnd type="none" w="lg" len="lg"/>
            <a:tailEnd type="stealth" w="lg" len="lg"/>
          </a:ln>
        </p:spPr>
      </p:cxnSp>
      <p:cxnSp>
        <p:nvCxnSpPr>
          <p:cNvPr id="37" name="Shape 345"/>
          <p:cNvCxnSpPr>
            <a:stCxn id="33" idx="3"/>
            <a:endCxn id="42" idx="1"/>
          </p:cNvCxnSpPr>
          <p:nvPr/>
        </p:nvCxnSpPr>
        <p:spPr>
          <a:xfrm>
            <a:off x="6027189" y="2597513"/>
            <a:ext cx="508800" cy="0"/>
          </a:xfrm>
          <a:prstGeom prst="straightConnector1">
            <a:avLst/>
          </a:prstGeom>
          <a:noFill/>
          <a:ln w="19050" cap="flat" cmpd="sng">
            <a:solidFill>
              <a:schemeClr val="dk2"/>
            </a:solidFill>
            <a:prstDash val="solid"/>
            <a:round/>
            <a:headEnd type="none" w="lg" len="lg"/>
            <a:tailEnd type="stealth" w="lg" len="lg"/>
          </a:ln>
        </p:spPr>
      </p:cxnSp>
      <p:sp>
        <p:nvSpPr>
          <p:cNvPr id="38" name="Shape 347"/>
          <p:cNvSpPr/>
          <p:nvPr/>
        </p:nvSpPr>
        <p:spPr>
          <a:xfrm>
            <a:off x="3923939" y="2597514"/>
            <a:ext cx="554399" cy="506999"/>
          </a:xfrm>
          <a:prstGeom prst="diamond">
            <a:avLst/>
          </a:prstGeom>
          <a:solidFill>
            <a:srgbClr val="6D9EE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i="1"/>
              <a:t>f</a:t>
            </a:r>
          </a:p>
        </p:txBody>
      </p:sp>
      <p:cxnSp>
        <p:nvCxnSpPr>
          <p:cNvPr id="39" name="Shape 348"/>
          <p:cNvCxnSpPr>
            <a:stCxn id="30" idx="3"/>
            <a:endCxn id="38" idx="1"/>
          </p:cNvCxnSpPr>
          <p:nvPr/>
        </p:nvCxnSpPr>
        <p:spPr>
          <a:xfrm>
            <a:off x="2769314" y="2344075"/>
            <a:ext cx="1154700" cy="507000"/>
          </a:xfrm>
          <a:prstGeom prst="straightConnector1">
            <a:avLst/>
          </a:prstGeom>
          <a:noFill/>
          <a:ln w="19050" cap="flat" cmpd="sng">
            <a:solidFill>
              <a:schemeClr val="dk2"/>
            </a:solidFill>
            <a:prstDash val="solid"/>
            <a:round/>
            <a:headEnd type="none" w="lg" len="lg"/>
            <a:tailEnd type="stealth" w="lg" len="lg"/>
          </a:ln>
        </p:spPr>
      </p:cxnSp>
      <p:cxnSp>
        <p:nvCxnSpPr>
          <p:cNvPr id="40" name="Shape 349"/>
          <p:cNvCxnSpPr>
            <a:stCxn id="31" idx="3"/>
            <a:endCxn id="38" idx="1"/>
          </p:cNvCxnSpPr>
          <p:nvPr/>
        </p:nvCxnSpPr>
        <p:spPr>
          <a:xfrm>
            <a:off x="2769314" y="2850962"/>
            <a:ext cx="1154700" cy="0"/>
          </a:xfrm>
          <a:prstGeom prst="straightConnector1">
            <a:avLst/>
          </a:prstGeom>
          <a:noFill/>
          <a:ln w="19050" cap="flat" cmpd="sng">
            <a:solidFill>
              <a:schemeClr val="dk2"/>
            </a:solidFill>
            <a:prstDash val="solid"/>
            <a:round/>
            <a:headEnd type="none" w="lg" len="lg"/>
            <a:tailEnd type="stealth" w="lg" len="lg"/>
          </a:ln>
        </p:spPr>
      </p:cxnSp>
      <p:cxnSp>
        <p:nvCxnSpPr>
          <p:cNvPr id="41" name="Shape 350"/>
          <p:cNvCxnSpPr>
            <a:stCxn id="38" idx="3"/>
            <a:endCxn id="33" idx="1"/>
          </p:cNvCxnSpPr>
          <p:nvPr/>
        </p:nvCxnSpPr>
        <p:spPr>
          <a:xfrm rot="10800000" flipH="1">
            <a:off x="4478338" y="2597514"/>
            <a:ext cx="715800" cy="253500"/>
          </a:xfrm>
          <a:prstGeom prst="straightConnector1">
            <a:avLst/>
          </a:prstGeom>
          <a:noFill/>
          <a:ln w="19050" cap="flat" cmpd="sng">
            <a:solidFill>
              <a:schemeClr val="dk2"/>
            </a:solidFill>
            <a:prstDash val="solid"/>
            <a:round/>
            <a:headEnd type="none" w="lg" len="lg"/>
            <a:tailEnd type="stealth" w="lg" len="lg"/>
          </a:ln>
        </p:spPr>
      </p:cxnSp>
      <p:sp>
        <p:nvSpPr>
          <p:cNvPr id="42" name="Shape 346"/>
          <p:cNvSpPr/>
          <p:nvPr/>
        </p:nvSpPr>
        <p:spPr>
          <a:xfrm>
            <a:off x="6536020" y="2344124"/>
            <a:ext cx="506999" cy="506999"/>
          </a:xfrm>
          <a:prstGeom prst="rect">
            <a:avLst/>
          </a:prstGeom>
          <a:solidFill>
            <a:srgbClr val="B4A7D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 name="Shape 351"/>
          <p:cNvSpPr txBox="1"/>
          <p:nvPr/>
        </p:nvSpPr>
        <p:spPr>
          <a:xfrm>
            <a:off x="3047976" y="2978364"/>
            <a:ext cx="597300" cy="457500"/>
          </a:xfrm>
          <a:prstGeom prst="rect">
            <a:avLst/>
          </a:prstGeom>
          <a:noFill/>
          <a:ln>
            <a:noFill/>
          </a:ln>
        </p:spPr>
        <p:txBody>
          <a:bodyPr lIns="91425" tIns="91425" rIns="91425" bIns="91425" anchor="t" anchorCtr="0">
            <a:noAutofit/>
          </a:bodyPr>
          <a:lstStyle/>
          <a:p>
            <a:pPr lvl="0" algn="ctr">
              <a:spcBef>
                <a:spcPts val="0"/>
              </a:spcBef>
              <a:buNone/>
            </a:pPr>
            <a:r>
              <a:rPr lang="en" sz="1800"/>
              <a:t>w</a:t>
            </a:r>
            <a:r>
              <a:rPr lang="en" sz="1800" baseline="-25000"/>
              <a:t>inp</a:t>
            </a:r>
          </a:p>
        </p:txBody>
      </p:sp>
      <p:sp>
        <p:nvSpPr>
          <p:cNvPr id="44" name="Shape 352"/>
          <p:cNvSpPr txBox="1"/>
          <p:nvPr/>
        </p:nvSpPr>
        <p:spPr>
          <a:xfrm>
            <a:off x="4558514" y="2978364"/>
            <a:ext cx="755400" cy="457500"/>
          </a:xfrm>
          <a:prstGeom prst="rect">
            <a:avLst/>
          </a:prstGeom>
          <a:noFill/>
          <a:ln>
            <a:noFill/>
          </a:ln>
        </p:spPr>
        <p:txBody>
          <a:bodyPr lIns="91425" tIns="91425" rIns="91425" bIns="91425" anchor="t" anchorCtr="0">
            <a:noAutofit/>
          </a:bodyPr>
          <a:lstStyle/>
          <a:p>
            <a:pPr lvl="0" algn="ctr" rtl="0">
              <a:spcBef>
                <a:spcPts val="0"/>
              </a:spcBef>
              <a:buNone/>
            </a:pPr>
            <a:r>
              <a:rPr lang="en" sz="1800"/>
              <a:t>w</a:t>
            </a:r>
            <a:r>
              <a:rPr lang="en" sz="1800" baseline="-25000"/>
              <a:t>hid</a:t>
            </a:r>
          </a:p>
        </p:txBody>
      </p:sp>
      <p:sp>
        <p:nvSpPr>
          <p:cNvPr id="45" name="Shape 353"/>
          <p:cNvSpPr txBox="1"/>
          <p:nvPr/>
        </p:nvSpPr>
        <p:spPr>
          <a:xfrm>
            <a:off x="3923939" y="2978364"/>
            <a:ext cx="634500" cy="457500"/>
          </a:xfrm>
          <a:prstGeom prst="rect">
            <a:avLst/>
          </a:prstGeom>
          <a:noFill/>
          <a:ln>
            <a:noFill/>
          </a:ln>
        </p:spPr>
        <p:txBody>
          <a:bodyPr lIns="91425" tIns="91425" rIns="91425" bIns="91425" anchor="t" anchorCtr="0">
            <a:noAutofit/>
          </a:bodyPr>
          <a:lstStyle/>
          <a:p>
            <a:pPr lvl="0" algn="ctr" rtl="0">
              <a:spcBef>
                <a:spcPts val="0"/>
              </a:spcBef>
              <a:buNone/>
            </a:pPr>
            <a:r>
              <a:rPr lang="en" sz="1800"/>
              <a:t>n</a:t>
            </a:r>
            <a:r>
              <a:rPr lang="en" sz="1800" baseline="-25000"/>
              <a:t>hid</a:t>
            </a:r>
          </a:p>
        </p:txBody>
      </p:sp>
      <p:sp>
        <p:nvSpPr>
          <p:cNvPr id="46" name="Shape 354"/>
          <p:cNvSpPr txBox="1"/>
          <p:nvPr/>
        </p:nvSpPr>
        <p:spPr>
          <a:xfrm>
            <a:off x="5293389" y="2978364"/>
            <a:ext cx="634500" cy="457500"/>
          </a:xfrm>
          <a:prstGeom prst="rect">
            <a:avLst/>
          </a:prstGeom>
          <a:noFill/>
          <a:ln>
            <a:noFill/>
          </a:ln>
        </p:spPr>
        <p:txBody>
          <a:bodyPr lIns="91425" tIns="91425" rIns="91425" bIns="91425" anchor="t" anchorCtr="0">
            <a:noAutofit/>
          </a:bodyPr>
          <a:lstStyle/>
          <a:p>
            <a:pPr lvl="0" algn="ctr" rtl="0">
              <a:spcBef>
                <a:spcPts val="0"/>
              </a:spcBef>
              <a:buNone/>
            </a:pPr>
            <a:r>
              <a:rPr lang="en" sz="1800"/>
              <a:t>n</a:t>
            </a:r>
            <a:r>
              <a:rPr lang="en" sz="1800" baseline="-25000"/>
              <a:t>out</a:t>
            </a:r>
          </a:p>
        </p:txBody>
      </p:sp>
      <p:pic>
        <p:nvPicPr>
          <p:cNvPr id="47" name="Shape 355"/>
          <p:cNvPicPr preferRelativeResize="0"/>
          <p:nvPr/>
        </p:nvPicPr>
        <p:blipFill>
          <a:blip r:embed="rId3">
            <a:alphaModFix/>
          </a:blip>
          <a:stretch>
            <a:fillRect/>
          </a:stretch>
        </p:blipFill>
        <p:spPr>
          <a:xfrm>
            <a:off x="269639" y="4240664"/>
            <a:ext cx="2457450" cy="723900"/>
          </a:xfrm>
          <a:prstGeom prst="rect">
            <a:avLst/>
          </a:prstGeom>
          <a:noFill/>
          <a:ln>
            <a:noFill/>
          </a:ln>
        </p:spPr>
      </p:pic>
      <p:pic>
        <p:nvPicPr>
          <p:cNvPr id="48" name="Shape 356"/>
          <p:cNvPicPr preferRelativeResize="0"/>
          <p:nvPr/>
        </p:nvPicPr>
        <p:blipFill>
          <a:blip r:embed="rId4">
            <a:alphaModFix/>
          </a:blip>
          <a:stretch>
            <a:fillRect/>
          </a:stretch>
        </p:blipFill>
        <p:spPr>
          <a:xfrm>
            <a:off x="3157264" y="3670901"/>
            <a:ext cx="2790825" cy="1190625"/>
          </a:xfrm>
          <a:prstGeom prst="rect">
            <a:avLst/>
          </a:prstGeom>
          <a:noFill/>
          <a:ln>
            <a:noFill/>
          </a:ln>
        </p:spPr>
      </p:pic>
      <p:pic>
        <p:nvPicPr>
          <p:cNvPr id="49" name="Shape 357"/>
          <p:cNvPicPr preferRelativeResize="0"/>
          <p:nvPr/>
        </p:nvPicPr>
        <p:blipFill>
          <a:blip r:embed="rId5">
            <a:alphaModFix/>
          </a:blip>
          <a:stretch>
            <a:fillRect/>
          </a:stretch>
        </p:blipFill>
        <p:spPr>
          <a:xfrm>
            <a:off x="6657951" y="4240664"/>
            <a:ext cx="2486025" cy="1104900"/>
          </a:xfrm>
          <a:prstGeom prst="rect">
            <a:avLst/>
          </a:prstGeom>
          <a:noFill/>
          <a:ln>
            <a:noFill/>
          </a:ln>
        </p:spPr>
      </p:pic>
      <p:pic>
        <p:nvPicPr>
          <p:cNvPr id="50" name="Shape 358"/>
          <p:cNvPicPr preferRelativeResize="0"/>
          <p:nvPr/>
        </p:nvPicPr>
        <p:blipFill>
          <a:blip r:embed="rId6">
            <a:alphaModFix/>
          </a:blip>
          <a:stretch>
            <a:fillRect/>
          </a:stretch>
        </p:blipFill>
        <p:spPr>
          <a:xfrm>
            <a:off x="3485901" y="4851826"/>
            <a:ext cx="2133600" cy="1038225"/>
          </a:xfrm>
          <a:prstGeom prst="rect">
            <a:avLst/>
          </a:prstGeom>
          <a:noFill/>
          <a:ln>
            <a:noFill/>
          </a:ln>
        </p:spPr>
      </p:pic>
      <p:sp>
        <p:nvSpPr>
          <p:cNvPr id="51" name="Shape 359"/>
          <p:cNvSpPr txBox="1"/>
          <p:nvPr/>
        </p:nvSpPr>
        <p:spPr>
          <a:xfrm>
            <a:off x="361364" y="5117451"/>
            <a:ext cx="2274000" cy="506999"/>
          </a:xfrm>
          <a:prstGeom prst="rect">
            <a:avLst/>
          </a:prstGeom>
          <a:noFill/>
          <a:ln>
            <a:noFill/>
          </a:ln>
        </p:spPr>
        <p:txBody>
          <a:bodyPr lIns="91425" tIns="91425" rIns="91425" bIns="91425" anchor="t" anchorCtr="0">
            <a:noAutofit/>
          </a:bodyPr>
          <a:lstStyle/>
          <a:p>
            <a:pPr lvl="0" algn="ctr" rtl="0">
              <a:spcBef>
                <a:spcPts val="0"/>
              </a:spcBef>
              <a:buNone/>
            </a:pPr>
            <a:r>
              <a:rPr lang="en" sz="1800"/>
              <a:t>Chain rule!</a:t>
            </a:r>
          </a:p>
        </p:txBody>
      </p:sp>
      <p:cxnSp>
        <p:nvCxnSpPr>
          <p:cNvPr id="52" name="Shape 360"/>
          <p:cNvCxnSpPr>
            <a:stCxn id="47" idx="3"/>
            <a:endCxn id="48" idx="1"/>
          </p:cNvCxnSpPr>
          <p:nvPr/>
        </p:nvCxnSpPr>
        <p:spPr>
          <a:xfrm rot="10800000" flipH="1">
            <a:off x="2727089" y="4266314"/>
            <a:ext cx="430200" cy="336300"/>
          </a:xfrm>
          <a:prstGeom prst="bentConnector3">
            <a:avLst>
              <a:gd name="adj1" fmla="val 49997"/>
            </a:avLst>
          </a:prstGeom>
          <a:noFill/>
          <a:ln w="9525" cap="flat" cmpd="sng">
            <a:solidFill>
              <a:schemeClr val="dk2"/>
            </a:solidFill>
            <a:prstDash val="solid"/>
            <a:round/>
            <a:headEnd type="none" w="lg" len="lg"/>
            <a:tailEnd type="triangle" w="lg" len="lg"/>
          </a:ln>
        </p:spPr>
      </p:cxnSp>
      <p:cxnSp>
        <p:nvCxnSpPr>
          <p:cNvPr id="53" name="Shape 361"/>
          <p:cNvCxnSpPr>
            <a:stCxn id="47" idx="3"/>
            <a:endCxn id="50" idx="1"/>
          </p:cNvCxnSpPr>
          <p:nvPr/>
        </p:nvCxnSpPr>
        <p:spPr>
          <a:xfrm>
            <a:off x="2727089" y="4602614"/>
            <a:ext cx="758700" cy="768300"/>
          </a:xfrm>
          <a:prstGeom prst="bentConnector3">
            <a:avLst>
              <a:gd name="adj1" fmla="val 50007"/>
            </a:avLst>
          </a:prstGeom>
          <a:noFill/>
          <a:ln w="9525" cap="flat" cmpd="sng">
            <a:solidFill>
              <a:schemeClr val="dk2"/>
            </a:solidFill>
            <a:prstDash val="solid"/>
            <a:round/>
            <a:headEnd type="none" w="lg" len="lg"/>
            <a:tailEnd type="triangle" w="lg" len="lg"/>
          </a:ln>
        </p:spPr>
      </p:cxnSp>
      <p:cxnSp>
        <p:nvCxnSpPr>
          <p:cNvPr id="54" name="Shape 362"/>
          <p:cNvCxnSpPr>
            <a:stCxn id="48" idx="3"/>
            <a:endCxn id="49" idx="1"/>
          </p:cNvCxnSpPr>
          <p:nvPr/>
        </p:nvCxnSpPr>
        <p:spPr>
          <a:xfrm>
            <a:off x="5948089" y="4266214"/>
            <a:ext cx="709800" cy="526800"/>
          </a:xfrm>
          <a:prstGeom prst="bentConnector3">
            <a:avLst>
              <a:gd name="adj1" fmla="val 50004"/>
            </a:avLst>
          </a:prstGeom>
          <a:noFill/>
          <a:ln w="9525" cap="flat" cmpd="sng">
            <a:solidFill>
              <a:schemeClr val="dk2"/>
            </a:solidFill>
            <a:prstDash val="solid"/>
            <a:round/>
            <a:headEnd type="none" w="lg" len="lg"/>
            <a:tailEnd type="triangle" w="lg" len="lg"/>
          </a:ln>
        </p:spPr>
      </p:cxnSp>
      <p:cxnSp>
        <p:nvCxnSpPr>
          <p:cNvPr id="55" name="Shape 363"/>
          <p:cNvCxnSpPr>
            <a:stCxn id="50" idx="3"/>
            <a:endCxn id="49" idx="1"/>
          </p:cNvCxnSpPr>
          <p:nvPr/>
        </p:nvCxnSpPr>
        <p:spPr>
          <a:xfrm rot="10800000" flipH="1">
            <a:off x="5619501" y="4793139"/>
            <a:ext cx="1038600" cy="577800"/>
          </a:xfrm>
          <a:prstGeom prst="bentConnector3">
            <a:avLst>
              <a:gd name="adj1" fmla="val 49993"/>
            </a:avLst>
          </a:prstGeom>
          <a:noFill/>
          <a:ln w="9525" cap="flat" cmpd="sng">
            <a:solidFill>
              <a:schemeClr val="dk2"/>
            </a:solidFill>
            <a:prstDash val="solid"/>
            <a:round/>
            <a:headEnd type="none" w="lg" len="lg"/>
            <a:tailEnd type="triangle" w="lg" len="lg"/>
          </a:ln>
        </p:spPr>
      </p:cxnSp>
      <p:cxnSp>
        <p:nvCxnSpPr>
          <p:cNvPr id="56" name="Shape 364"/>
          <p:cNvCxnSpPr/>
          <p:nvPr/>
        </p:nvCxnSpPr>
        <p:spPr>
          <a:xfrm rot="10800000" flipH="1">
            <a:off x="3189164" y="4822038"/>
            <a:ext cx="2753700" cy="9300"/>
          </a:xfrm>
          <a:prstGeom prst="straightConnector1">
            <a:avLst/>
          </a:prstGeom>
          <a:noFill/>
          <a:ln w="19050" cap="flat" cmpd="sng">
            <a:solidFill>
              <a:srgbClr val="4A86E8"/>
            </a:solidFill>
            <a:prstDash val="dash"/>
            <a:round/>
            <a:headEnd type="none" w="lg" len="lg"/>
            <a:tailEnd type="none" w="lg" len="lg"/>
          </a:ln>
        </p:spPr>
      </p:cxnSp>
    </p:spTree>
    <p:extLst>
      <p:ext uri="{BB962C8B-B14F-4D97-AF65-F5344CB8AC3E}">
        <p14:creationId xmlns:p14="http://schemas.microsoft.com/office/powerpoint/2010/main" val="24325174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10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10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1000"/>
                                        <p:tgtEl>
                                          <p:spTgt spid="53"/>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1000"/>
                                        <p:tgtEl>
                                          <p:spTgt spid="5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childTnLst>
                                </p:cTn>
                              </p:par>
                              <p:par>
                                <p:cTn id="25" presetID="10"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1000"/>
                                        <p:tgtEl>
                                          <p:spTgt spid="54"/>
                                        </p:tgtEl>
                                      </p:cBhvr>
                                    </p:animEffect>
                                  </p:childTnLst>
                                </p:cTn>
                              </p:par>
                              <p:par>
                                <p:cTn id="28" presetID="10"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Backpropagation</a:t>
            </a:r>
            <a:r>
              <a:rPr lang="en-US" dirty="0" smtClean="0"/>
              <a:t> algorithm</a:t>
            </a:r>
            <a:endParaRPr lang="en-US" dirty="0"/>
          </a:p>
        </p:txBody>
      </p:sp>
      <p:cxnSp>
        <p:nvCxnSpPr>
          <p:cNvPr id="74" name="Shape 387"/>
          <p:cNvCxnSpPr>
            <a:stCxn id="78" idx="3"/>
            <a:endCxn id="79" idx="1"/>
          </p:cNvCxnSpPr>
          <p:nvPr/>
        </p:nvCxnSpPr>
        <p:spPr>
          <a:xfrm rot="10800000" flipH="1">
            <a:off x="3043151" y="4193175"/>
            <a:ext cx="521400" cy="548100"/>
          </a:xfrm>
          <a:prstGeom prst="bentConnector3">
            <a:avLst>
              <a:gd name="adj1" fmla="val 50007"/>
            </a:avLst>
          </a:prstGeom>
          <a:noFill/>
          <a:ln w="9525" cap="flat" cmpd="sng">
            <a:solidFill>
              <a:schemeClr val="dk2"/>
            </a:solidFill>
            <a:prstDash val="solid"/>
            <a:round/>
            <a:headEnd type="none" w="lg" len="lg"/>
            <a:tailEnd type="triangle" w="lg" len="lg"/>
          </a:ln>
        </p:spPr>
      </p:cxnSp>
      <p:cxnSp>
        <p:nvCxnSpPr>
          <p:cNvPr id="75" name="Shape 390"/>
          <p:cNvCxnSpPr>
            <a:stCxn id="78" idx="3"/>
            <a:endCxn id="80" idx="1"/>
          </p:cNvCxnSpPr>
          <p:nvPr/>
        </p:nvCxnSpPr>
        <p:spPr>
          <a:xfrm>
            <a:off x="3043151" y="4741275"/>
            <a:ext cx="600900" cy="661200"/>
          </a:xfrm>
          <a:prstGeom prst="bentConnector3">
            <a:avLst>
              <a:gd name="adj1" fmla="val 49994"/>
            </a:avLst>
          </a:prstGeom>
          <a:noFill/>
          <a:ln w="9525" cap="flat" cmpd="sng">
            <a:solidFill>
              <a:schemeClr val="dk2"/>
            </a:solidFill>
            <a:prstDash val="solid"/>
            <a:round/>
            <a:headEnd type="none" w="lg" len="lg"/>
            <a:tailEnd type="triangle" w="lg" len="lg"/>
          </a:ln>
        </p:spPr>
      </p:cxnSp>
      <p:cxnSp>
        <p:nvCxnSpPr>
          <p:cNvPr id="76" name="Shape 392"/>
          <p:cNvCxnSpPr>
            <a:stCxn id="79" idx="3"/>
            <a:endCxn id="82" idx="1"/>
          </p:cNvCxnSpPr>
          <p:nvPr/>
        </p:nvCxnSpPr>
        <p:spPr>
          <a:xfrm>
            <a:off x="5796325" y="4193313"/>
            <a:ext cx="290100" cy="659400"/>
          </a:xfrm>
          <a:prstGeom prst="bentConnector3">
            <a:avLst>
              <a:gd name="adj1" fmla="val 50006"/>
            </a:avLst>
          </a:prstGeom>
          <a:noFill/>
          <a:ln w="9525" cap="flat" cmpd="sng">
            <a:solidFill>
              <a:schemeClr val="dk2"/>
            </a:solidFill>
            <a:prstDash val="solid"/>
            <a:round/>
            <a:headEnd type="none" w="lg" len="lg"/>
            <a:tailEnd type="triangle" w="lg" len="lg"/>
          </a:ln>
        </p:spPr>
      </p:cxnSp>
      <p:cxnSp>
        <p:nvCxnSpPr>
          <p:cNvPr id="77" name="Shape 394"/>
          <p:cNvCxnSpPr>
            <a:stCxn id="80" idx="3"/>
            <a:endCxn id="82" idx="1"/>
          </p:cNvCxnSpPr>
          <p:nvPr/>
        </p:nvCxnSpPr>
        <p:spPr>
          <a:xfrm rot="10800000" flipH="1">
            <a:off x="5680975" y="4852800"/>
            <a:ext cx="405600" cy="549600"/>
          </a:xfrm>
          <a:prstGeom prst="bentConnector3">
            <a:avLst>
              <a:gd name="adj1" fmla="val 49986"/>
            </a:avLst>
          </a:prstGeom>
          <a:noFill/>
          <a:ln w="9525" cap="flat" cmpd="sng">
            <a:solidFill>
              <a:schemeClr val="dk2"/>
            </a:solidFill>
            <a:prstDash val="solid"/>
            <a:round/>
            <a:headEnd type="none" w="lg" len="lg"/>
            <a:tailEnd type="triangle" w="lg" len="lg"/>
          </a:ln>
        </p:spPr>
      </p:cxnSp>
      <p:pic>
        <p:nvPicPr>
          <p:cNvPr id="78" name="Shape 388"/>
          <p:cNvPicPr preferRelativeResize="0"/>
          <p:nvPr/>
        </p:nvPicPr>
        <p:blipFill rotWithShape="1">
          <a:blip r:embed="rId3">
            <a:alphaModFix/>
          </a:blip>
          <a:srcRect l="2624" r="2291"/>
          <a:stretch/>
        </p:blipFill>
        <p:spPr>
          <a:xfrm>
            <a:off x="1" y="4374563"/>
            <a:ext cx="3043150" cy="733425"/>
          </a:xfrm>
          <a:prstGeom prst="rect">
            <a:avLst/>
          </a:prstGeom>
          <a:noFill/>
          <a:ln>
            <a:noFill/>
          </a:ln>
        </p:spPr>
      </p:pic>
      <p:pic>
        <p:nvPicPr>
          <p:cNvPr id="79" name="Shape 389"/>
          <p:cNvPicPr preferRelativeResize="0"/>
          <p:nvPr/>
        </p:nvPicPr>
        <p:blipFill rotWithShape="1">
          <a:blip r:embed="rId4">
            <a:alphaModFix/>
          </a:blip>
          <a:srcRect l="5182" r="2931"/>
          <a:stretch/>
        </p:blipFill>
        <p:spPr>
          <a:xfrm>
            <a:off x="3564626" y="3574188"/>
            <a:ext cx="2231699" cy="1238250"/>
          </a:xfrm>
          <a:prstGeom prst="rect">
            <a:avLst/>
          </a:prstGeom>
          <a:noFill/>
          <a:ln>
            <a:noFill/>
          </a:ln>
        </p:spPr>
      </p:pic>
      <p:pic>
        <p:nvPicPr>
          <p:cNvPr id="80" name="Shape 391"/>
          <p:cNvPicPr preferRelativeResize="0"/>
          <p:nvPr/>
        </p:nvPicPr>
        <p:blipFill rotWithShape="1">
          <a:blip r:embed="rId5">
            <a:alphaModFix/>
          </a:blip>
          <a:srcRect r="7817"/>
          <a:stretch/>
        </p:blipFill>
        <p:spPr>
          <a:xfrm>
            <a:off x="3643975" y="4902338"/>
            <a:ext cx="2037000" cy="1000125"/>
          </a:xfrm>
          <a:prstGeom prst="rect">
            <a:avLst/>
          </a:prstGeom>
          <a:noFill/>
          <a:ln>
            <a:noFill/>
          </a:ln>
        </p:spPr>
      </p:pic>
      <p:cxnSp>
        <p:nvCxnSpPr>
          <p:cNvPr id="81" name="Shape 395"/>
          <p:cNvCxnSpPr/>
          <p:nvPr/>
        </p:nvCxnSpPr>
        <p:spPr>
          <a:xfrm>
            <a:off x="3546626" y="4851225"/>
            <a:ext cx="2231700" cy="12300"/>
          </a:xfrm>
          <a:prstGeom prst="straightConnector1">
            <a:avLst/>
          </a:prstGeom>
          <a:noFill/>
          <a:ln w="19050" cap="flat" cmpd="sng">
            <a:solidFill>
              <a:srgbClr val="4A86E8"/>
            </a:solidFill>
            <a:prstDash val="dash"/>
            <a:round/>
            <a:headEnd type="none" w="lg" len="lg"/>
            <a:tailEnd type="none" w="lg" len="lg"/>
          </a:ln>
        </p:spPr>
      </p:cxnSp>
      <p:pic>
        <p:nvPicPr>
          <p:cNvPr id="82" name="Shape 393"/>
          <p:cNvPicPr preferRelativeResize="0"/>
          <p:nvPr/>
        </p:nvPicPr>
        <p:blipFill>
          <a:blip r:embed="rId6">
            <a:alphaModFix/>
          </a:blip>
          <a:stretch>
            <a:fillRect/>
          </a:stretch>
        </p:blipFill>
        <p:spPr>
          <a:xfrm>
            <a:off x="6086463" y="4319338"/>
            <a:ext cx="3057525" cy="1066800"/>
          </a:xfrm>
          <a:prstGeom prst="rect">
            <a:avLst/>
          </a:prstGeom>
          <a:noFill/>
          <a:ln>
            <a:noFill/>
          </a:ln>
        </p:spPr>
      </p:pic>
      <p:sp>
        <p:nvSpPr>
          <p:cNvPr id="29" name="Shape 338"/>
          <p:cNvSpPr/>
          <p:nvPr/>
        </p:nvSpPr>
        <p:spPr>
          <a:xfrm>
            <a:off x="2262314" y="2090575"/>
            <a:ext cx="506999" cy="5069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 name="Shape 339"/>
          <p:cNvSpPr/>
          <p:nvPr/>
        </p:nvSpPr>
        <p:spPr>
          <a:xfrm>
            <a:off x="2262314" y="2597462"/>
            <a:ext cx="506999" cy="5069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 name="Shape 340"/>
          <p:cNvSpPr/>
          <p:nvPr/>
        </p:nvSpPr>
        <p:spPr>
          <a:xfrm>
            <a:off x="3923889" y="2090614"/>
            <a:ext cx="554399" cy="506999"/>
          </a:xfrm>
          <a:prstGeom prst="diamond">
            <a:avLst/>
          </a:prstGeom>
          <a:solidFill>
            <a:srgbClr val="6D9EE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i="1"/>
              <a:t>f</a:t>
            </a:r>
          </a:p>
        </p:txBody>
      </p:sp>
      <p:sp>
        <p:nvSpPr>
          <p:cNvPr id="32" name="Shape 341"/>
          <p:cNvSpPr/>
          <p:nvPr/>
        </p:nvSpPr>
        <p:spPr>
          <a:xfrm>
            <a:off x="5194089" y="2216664"/>
            <a:ext cx="833100" cy="761699"/>
          </a:xfrm>
          <a:prstGeom prst="diamond">
            <a:avLst/>
          </a:prstGeom>
          <a:solidFill>
            <a:srgbClr val="6D9EE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i="1"/>
              <a:t>f</a:t>
            </a:r>
          </a:p>
        </p:txBody>
      </p:sp>
      <p:cxnSp>
        <p:nvCxnSpPr>
          <p:cNvPr id="33" name="Shape 342"/>
          <p:cNvCxnSpPr>
            <a:stCxn id="29" idx="3"/>
            <a:endCxn id="31" idx="1"/>
          </p:cNvCxnSpPr>
          <p:nvPr/>
        </p:nvCxnSpPr>
        <p:spPr>
          <a:xfrm>
            <a:off x="2769314" y="2344075"/>
            <a:ext cx="1154700" cy="0"/>
          </a:xfrm>
          <a:prstGeom prst="straightConnector1">
            <a:avLst/>
          </a:prstGeom>
          <a:noFill/>
          <a:ln w="19050" cap="flat" cmpd="sng">
            <a:solidFill>
              <a:schemeClr val="dk2"/>
            </a:solidFill>
            <a:prstDash val="solid"/>
            <a:round/>
            <a:headEnd type="none" w="lg" len="lg"/>
            <a:tailEnd type="stealth" w="lg" len="lg"/>
          </a:ln>
        </p:spPr>
      </p:cxnSp>
      <p:cxnSp>
        <p:nvCxnSpPr>
          <p:cNvPr id="34" name="Shape 343"/>
          <p:cNvCxnSpPr>
            <a:stCxn id="30" idx="3"/>
            <a:endCxn id="31" idx="1"/>
          </p:cNvCxnSpPr>
          <p:nvPr/>
        </p:nvCxnSpPr>
        <p:spPr>
          <a:xfrm rot="10800000" flipH="1">
            <a:off x="2769314" y="2344262"/>
            <a:ext cx="1154700" cy="506700"/>
          </a:xfrm>
          <a:prstGeom prst="straightConnector1">
            <a:avLst/>
          </a:prstGeom>
          <a:noFill/>
          <a:ln w="19050" cap="flat" cmpd="sng">
            <a:solidFill>
              <a:schemeClr val="dk2"/>
            </a:solidFill>
            <a:prstDash val="solid"/>
            <a:round/>
            <a:headEnd type="none" w="lg" len="lg"/>
            <a:tailEnd type="stealth" w="lg" len="lg"/>
          </a:ln>
        </p:spPr>
      </p:cxnSp>
      <p:cxnSp>
        <p:nvCxnSpPr>
          <p:cNvPr id="35" name="Shape 344"/>
          <p:cNvCxnSpPr>
            <a:stCxn id="31" idx="3"/>
            <a:endCxn id="32" idx="1"/>
          </p:cNvCxnSpPr>
          <p:nvPr/>
        </p:nvCxnSpPr>
        <p:spPr>
          <a:xfrm>
            <a:off x="4478288" y="2344114"/>
            <a:ext cx="715800" cy="253500"/>
          </a:xfrm>
          <a:prstGeom prst="straightConnector1">
            <a:avLst/>
          </a:prstGeom>
          <a:noFill/>
          <a:ln w="19050" cap="flat" cmpd="sng">
            <a:solidFill>
              <a:schemeClr val="dk2"/>
            </a:solidFill>
            <a:prstDash val="solid"/>
            <a:round/>
            <a:headEnd type="none" w="lg" len="lg"/>
            <a:tailEnd type="stealth" w="lg" len="lg"/>
          </a:ln>
        </p:spPr>
      </p:cxnSp>
      <p:cxnSp>
        <p:nvCxnSpPr>
          <p:cNvPr id="36" name="Shape 345"/>
          <p:cNvCxnSpPr>
            <a:stCxn id="32" idx="3"/>
            <a:endCxn id="41" idx="1"/>
          </p:cNvCxnSpPr>
          <p:nvPr/>
        </p:nvCxnSpPr>
        <p:spPr>
          <a:xfrm>
            <a:off x="6027189" y="2597513"/>
            <a:ext cx="508800" cy="0"/>
          </a:xfrm>
          <a:prstGeom prst="straightConnector1">
            <a:avLst/>
          </a:prstGeom>
          <a:noFill/>
          <a:ln w="19050" cap="flat" cmpd="sng">
            <a:solidFill>
              <a:schemeClr val="dk2"/>
            </a:solidFill>
            <a:prstDash val="solid"/>
            <a:round/>
            <a:headEnd type="none" w="lg" len="lg"/>
            <a:tailEnd type="stealth" w="lg" len="lg"/>
          </a:ln>
        </p:spPr>
      </p:cxnSp>
      <p:sp>
        <p:nvSpPr>
          <p:cNvPr id="37" name="Shape 347"/>
          <p:cNvSpPr/>
          <p:nvPr/>
        </p:nvSpPr>
        <p:spPr>
          <a:xfrm>
            <a:off x="3923939" y="2597514"/>
            <a:ext cx="554399" cy="506999"/>
          </a:xfrm>
          <a:prstGeom prst="diamond">
            <a:avLst/>
          </a:prstGeom>
          <a:solidFill>
            <a:srgbClr val="6D9EE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i="1"/>
              <a:t>f</a:t>
            </a:r>
          </a:p>
        </p:txBody>
      </p:sp>
      <p:cxnSp>
        <p:nvCxnSpPr>
          <p:cNvPr id="38" name="Shape 348"/>
          <p:cNvCxnSpPr>
            <a:stCxn id="29" idx="3"/>
            <a:endCxn id="37" idx="1"/>
          </p:cNvCxnSpPr>
          <p:nvPr/>
        </p:nvCxnSpPr>
        <p:spPr>
          <a:xfrm>
            <a:off x="2769314" y="2344075"/>
            <a:ext cx="1154700" cy="507000"/>
          </a:xfrm>
          <a:prstGeom prst="straightConnector1">
            <a:avLst/>
          </a:prstGeom>
          <a:noFill/>
          <a:ln w="19050" cap="flat" cmpd="sng">
            <a:solidFill>
              <a:schemeClr val="dk2"/>
            </a:solidFill>
            <a:prstDash val="solid"/>
            <a:round/>
            <a:headEnd type="none" w="lg" len="lg"/>
            <a:tailEnd type="stealth" w="lg" len="lg"/>
          </a:ln>
        </p:spPr>
      </p:cxnSp>
      <p:cxnSp>
        <p:nvCxnSpPr>
          <p:cNvPr id="39" name="Shape 349"/>
          <p:cNvCxnSpPr>
            <a:stCxn id="30" idx="3"/>
            <a:endCxn id="37" idx="1"/>
          </p:cNvCxnSpPr>
          <p:nvPr/>
        </p:nvCxnSpPr>
        <p:spPr>
          <a:xfrm>
            <a:off x="2769314" y="2850962"/>
            <a:ext cx="1154700" cy="0"/>
          </a:xfrm>
          <a:prstGeom prst="straightConnector1">
            <a:avLst/>
          </a:prstGeom>
          <a:noFill/>
          <a:ln w="19050" cap="flat" cmpd="sng">
            <a:solidFill>
              <a:schemeClr val="dk2"/>
            </a:solidFill>
            <a:prstDash val="solid"/>
            <a:round/>
            <a:headEnd type="none" w="lg" len="lg"/>
            <a:tailEnd type="stealth" w="lg" len="lg"/>
          </a:ln>
        </p:spPr>
      </p:cxnSp>
      <p:cxnSp>
        <p:nvCxnSpPr>
          <p:cNvPr id="40" name="Shape 350"/>
          <p:cNvCxnSpPr>
            <a:stCxn id="37" idx="3"/>
            <a:endCxn id="32" idx="1"/>
          </p:cNvCxnSpPr>
          <p:nvPr/>
        </p:nvCxnSpPr>
        <p:spPr>
          <a:xfrm rot="10800000" flipH="1">
            <a:off x="4478338" y="2597514"/>
            <a:ext cx="715800" cy="253500"/>
          </a:xfrm>
          <a:prstGeom prst="straightConnector1">
            <a:avLst/>
          </a:prstGeom>
          <a:noFill/>
          <a:ln w="19050" cap="flat" cmpd="sng">
            <a:solidFill>
              <a:schemeClr val="dk2"/>
            </a:solidFill>
            <a:prstDash val="solid"/>
            <a:round/>
            <a:headEnd type="none" w="lg" len="lg"/>
            <a:tailEnd type="stealth" w="lg" len="lg"/>
          </a:ln>
        </p:spPr>
      </p:cxnSp>
      <p:sp>
        <p:nvSpPr>
          <p:cNvPr id="41" name="Shape 346"/>
          <p:cNvSpPr/>
          <p:nvPr/>
        </p:nvSpPr>
        <p:spPr>
          <a:xfrm>
            <a:off x="6536020" y="2344124"/>
            <a:ext cx="506999" cy="506999"/>
          </a:xfrm>
          <a:prstGeom prst="rect">
            <a:avLst/>
          </a:prstGeom>
          <a:solidFill>
            <a:srgbClr val="B4A7D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 name="Shape 351"/>
          <p:cNvSpPr txBox="1"/>
          <p:nvPr/>
        </p:nvSpPr>
        <p:spPr>
          <a:xfrm>
            <a:off x="3047976" y="2978364"/>
            <a:ext cx="597300" cy="457500"/>
          </a:xfrm>
          <a:prstGeom prst="rect">
            <a:avLst/>
          </a:prstGeom>
          <a:noFill/>
          <a:ln>
            <a:noFill/>
          </a:ln>
        </p:spPr>
        <p:txBody>
          <a:bodyPr lIns="91425" tIns="91425" rIns="91425" bIns="91425" anchor="t" anchorCtr="0">
            <a:noAutofit/>
          </a:bodyPr>
          <a:lstStyle/>
          <a:p>
            <a:pPr lvl="0" algn="ctr">
              <a:spcBef>
                <a:spcPts val="0"/>
              </a:spcBef>
              <a:buNone/>
            </a:pPr>
            <a:r>
              <a:rPr lang="en" sz="1800"/>
              <a:t>w</a:t>
            </a:r>
            <a:r>
              <a:rPr lang="en" sz="1800" baseline="-25000"/>
              <a:t>inp</a:t>
            </a:r>
          </a:p>
        </p:txBody>
      </p:sp>
      <p:sp>
        <p:nvSpPr>
          <p:cNvPr id="43" name="Shape 352"/>
          <p:cNvSpPr txBox="1"/>
          <p:nvPr/>
        </p:nvSpPr>
        <p:spPr>
          <a:xfrm>
            <a:off x="4558514" y="2978364"/>
            <a:ext cx="755400" cy="457500"/>
          </a:xfrm>
          <a:prstGeom prst="rect">
            <a:avLst/>
          </a:prstGeom>
          <a:noFill/>
          <a:ln>
            <a:noFill/>
          </a:ln>
        </p:spPr>
        <p:txBody>
          <a:bodyPr lIns="91425" tIns="91425" rIns="91425" bIns="91425" anchor="t" anchorCtr="0">
            <a:noAutofit/>
          </a:bodyPr>
          <a:lstStyle/>
          <a:p>
            <a:pPr lvl="0" algn="ctr" rtl="0">
              <a:spcBef>
                <a:spcPts val="0"/>
              </a:spcBef>
              <a:buNone/>
            </a:pPr>
            <a:r>
              <a:rPr lang="en" sz="1800"/>
              <a:t>w</a:t>
            </a:r>
            <a:r>
              <a:rPr lang="en" sz="1800" baseline="-25000"/>
              <a:t>hid</a:t>
            </a:r>
          </a:p>
        </p:txBody>
      </p:sp>
      <p:sp>
        <p:nvSpPr>
          <p:cNvPr id="44" name="Shape 353"/>
          <p:cNvSpPr txBox="1"/>
          <p:nvPr/>
        </p:nvSpPr>
        <p:spPr>
          <a:xfrm>
            <a:off x="3923939" y="2978364"/>
            <a:ext cx="634500" cy="457500"/>
          </a:xfrm>
          <a:prstGeom prst="rect">
            <a:avLst/>
          </a:prstGeom>
          <a:noFill/>
          <a:ln>
            <a:noFill/>
          </a:ln>
        </p:spPr>
        <p:txBody>
          <a:bodyPr lIns="91425" tIns="91425" rIns="91425" bIns="91425" anchor="t" anchorCtr="0">
            <a:noAutofit/>
          </a:bodyPr>
          <a:lstStyle/>
          <a:p>
            <a:pPr lvl="0" algn="ctr" rtl="0">
              <a:spcBef>
                <a:spcPts val="0"/>
              </a:spcBef>
              <a:buNone/>
            </a:pPr>
            <a:r>
              <a:rPr lang="en" sz="1800"/>
              <a:t>n</a:t>
            </a:r>
            <a:r>
              <a:rPr lang="en" sz="1800" baseline="-25000"/>
              <a:t>hid</a:t>
            </a:r>
          </a:p>
        </p:txBody>
      </p:sp>
      <p:sp>
        <p:nvSpPr>
          <p:cNvPr id="45" name="Shape 354"/>
          <p:cNvSpPr txBox="1"/>
          <p:nvPr/>
        </p:nvSpPr>
        <p:spPr>
          <a:xfrm>
            <a:off x="5293389" y="2978364"/>
            <a:ext cx="634500" cy="457500"/>
          </a:xfrm>
          <a:prstGeom prst="rect">
            <a:avLst/>
          </a:prstGeom>
          <a:noFill/>
          <a:ln>
            <a:noFill/>
          </a:ln>
        </p:spPr>
        <p:txBody>
          <a:bodyPr lIns="91425" tIns="91425" rIns="91425" bIns="91425" anchor="t" anchorCtr="0">
            <a:noAutofit/>
          </a:bodyPr>
          <a:lstStyle/>
          <a:p>
            <a:pPr lvl="0" algn="ctr" rtl="0">
              <a:spcBef>
                <a:spcPts val="0"/>
              </a:spcBef>
              <a:buNone/>
            </a:pPr>
            <a:r>
              <a:rPr lang="en" sz="1800"/>
              <a:t>n</a:t>
            </a:r>
            <a:r>
              <a:rPr lang="en" sz="1800" baseline="-25000"/>
              <a:t>out</a:t>
            </a:r>
          </a:p>
        </p:txBody>
      </p:sp>
    </p:spTree>
    <p:extLst>
      <p:ext uri="{BB962C8B-B14F-4D97-AF65-F5344CB8AC3E}">
        <p14:creationId xmlns:p14="http://schemas.microsoft.com/office/powerpoint/2010/main" val="2662172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1000"/>
                                        <p:tgtEl>
                                          <p:spTgt spid="75"/>
                                        </p:tgtEl>
                                      </p:cBhvr>
                                    </p:animEffect>
                                  </p:childTnLst>
                                </p:cTn>
                              </p:par>
                              <p:par>
                                <p:cTn id="11" presetID="10"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1000"/>
                                        <p:tgtEl>
                                          <p:spTgt spid="79"/>
                                        </p:tgtEl>
                                      </p:cBhvr>
                                    </p:animEffect>
                                  </p:childTnLst>
                                </p:cTn>
                              </p:par>
                              <p:par>
                                <p:cTn id="14" presetID="10" presetClass="entr" presetSubtype="0" fill="hold"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1000"/>
                                        <p:tgtEl>
                                          <p:spTgt spid="80"/>
                                        </p:tgtEl>
                                      </p:cBhvr>
                                    </p:animEffect>
                                  </p:childTnLst>
                                </p:cTn>
                              </p:par>
                              <p:par>
                                <p:cTn id="17" presetID="10" presetClass="entr" presetSubtype="0" fill="hold" nodeType="with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1000"/>
                                        <p:tgtEl>
                                          <p:spTgt spid="8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1000"/>
                                        <p:tgtEl>
                                          <p:spTgt spid="76"/>
                                        </p:tgtEl>
                                      </p:cBhvr>
                                    </p:animEffect>
                                  </p:childTnLst>
                                </p:cTn>
                              </p:par>
                              <p:par>
                                <p:cTn id="25" presetID="10" presetClass="entr" presetSubtype="0" fill="hold" nodeType="with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1000"/>
                                        <p:tgtEl>
                                          <p:spTgt spid="77"/>
                                        </p:tgtEl>
                                      </p:cBhvr>
                                    </p:animEffect>
                                  </p:childTnLst>
                                </p:cTn>
                              </p:par>
                              <p:par>
                                <p:cTn id="28" presetID="10" presetClass="entr" presetSubtype="0" fill="hold" nodeType="withEffect">
                                  <p:stCondLst>
                                    <p:cond delay="0"/>
                                  </p:stCondLst>
                                  <p:childTnLst>
                                    <p:set>
                                      <p:cBhvr>
                                        <p:cTn id="29" dur="1" fill="hold">
                                          <p:stCondLst>
                                            <p:cond delay="0"/>
                                          </p:stCondLst>
                                        </p:cTn>
                                        <p:tgtEl>
                                          <p:spTgt spid="82"/>
                                        </p:tgtEl>
                                        <p:attrNameLst>
                                          <p:attrName>style.visibility</p:attrName>
                                        </p:attrNameLst>
                                      </p:cBhvr>
                                      <p:to>
                                        <p:strVal val="visible"/>
                                      </p:to>
                                    </p:set>
                                    <p:animEffect transition="in" filter="fade">
                                      <p:cBhvr>
                                        <p:cTn id="30"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on </a:t>
            </a:r>
            <a:r>
              <a:rPr lang="en-US" dirty="0" err="1" smtClean="0"/>
              <a:t>backpropagation</a:t>
            </a:r>
            <a:endParaRPr lang="en-US" dirty="0"/>
          </a:p>
        </p:txBody>
      </p:sp>
      <p:sp>
        <p:nvSpPr>
          <p:cNvPr id="3" name="Content Placeholder 2"/>
          <p:cNvSpPr>
            <a:spLocks noGrp="1"/>
          </p:cNvSpPr>
          <p:nvPr>
            <p:ph idx="1"/>
          </p:nvPr>
        </p:nvSpPr>
        <p:spPr>
          <a:xfrm>
            <a:off x="496080" y="1579518"/>
            <a:ext cx="8229600" cy="3886200"/>
          </a:xfrm>
        </p:spPr>
        <p:txBody>
          <a:bodyPr/>
          <a:lstStyle/>
          <a:p>
            <a:pPr marL="457200" lvl="0" indent="-228600">
              <a:lnSpc>
                <a:spcPct val="150000"/>
              </a:lnSpc>
              <a:spcBef>
                <a:spcPts val="0"/>
              </a:spcBef>
            </a:pPr>
            <a:r>
              <a:rPr lang="en" dirty="0" smtClean="0"/>
              <a:t>Can calculate derivatives </a:t>
            </a:r>
            <a:r>
              <a:rPr lang="en" b="1" dirty="0" smtClean="0"/>
              <a:t>automatically</a:t>
            </a:r>
          </a:p>
          <a:p>
            <a:pPr marL="457200" lvl="0" indent="-228600">
              <a:lnSpc>
                <a:spcPct val="150000"/>
              </a:lnSpc>
              <a:spcBef>
                <a:spcPts val="0"/>
              </a:spcBef>
            </a:pPr>
            <a:r>
              <a:rPr lang="en" dirty="0" smtClean="0"/>
              <a:t>Opportunities for </a:t>
            </a:r>
            <a:r>
              <a:rPr lang="en" b="1" dirty="0" smtClean="0"/>
              <a:t>parallelism</a:t>
            </a:r>
          </a:p>
          <a:p>
            <a:pPr marL="457200" lvl="0" indent="-228600">
              <a:lnSpc>
                <a:spcPct val="150000"/>
              </a:lnSpc>
              <a:spcBef>
                <a:spcPts val="0"/>
              </a:spcBef>
            </a:pPr>
            <a:r>
              <a:rPr lang="en" dirty="0" smtClean="0"/>
              <a:t>Re-using intermediate values and other efficiencies</a:t>
            </a:r>
          </a:p>
          <a:p>
            <a:pPr marL="457200" lvl="0" indent="-228600">
              <a:lnSpc>
                <a:spcPct val="150000"/>
              </a:lnSpc>
              <a:spcBef>
                <a:spcPts val="0"/>
              </a:spcBef>
            </a:pPr>
            <a:r>
              <a:rPr lang="en" dirty="0" smtClean="0"/>
              <a:t>Painful DIY - if only there was a framework...</a:t>
            </a:r>
          </a:p>
          <a:p>
            <a:pPr marL="0" indent="0">
              <a:buNone/>
            </a:pPr>
            <a:endParaRPr lang="en-US" dirty="0"/>
          </a:p>
        </p:txBody>
      </p:sp>
    </p:spTree>
    <p:extLst>
      <p:ext uri="{BB962C8B-B14F-4D97-AF65-F5344CB8AC3E}">
        <p14:creationId xmlns:p14="http://schemas.microsoft.com/office/powerpoint/2010/main" val="233647814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Implementing Neural Nets with </a:t>
            </a:r>
            <a:r>
              <a:rPr lang="en-US" dirty="0" err="1" smtClean="0"/>
              <a:t>TensorFlow</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9675142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Shape 412"/>
          <p:cNvSpPr txBox="1">
            <a:spLocks noGrp="1"/>
          </p:cNvSpPr>
          <p:nvPr>
            <p:ph type="title"/>
          </p:nvPr>
        </p:nvSpPr>
        <p:spPr>
          <a:xfrm>
            <a:off x="311701" y="593367"/>
            <a:ext cx="8520599" cy="763599"/>
          </a:xfrm>
          <a:prstGeom prst="rect">
            <a:avLst/>
          </a:prstGeom>
        </p:spPr>
        <p:txBody>
          <a:bodyPr lIns="91425" tIns="91425" rIns="91425" bIns="91425" anchor="t" anchorCtr="0">
            <a:noAutofit/>
          </a:bodyPr>
          <a:lstStyle/>
          <a:p>
            <a:pPr lvl="0">
              <a:spcBef>
                <a:spcPts val="0"/>
              </a:spcBef>
              <a:buNone/>
            </a:pPr>
            <a:r>
              <a:rPr lang="en"/>
              <a:t>Frameworks for Implementing Neural Networks</a:t>
            </a:r>
          </a:p>
        </p:txBody>
      </p:sp>
      <p:pic>
        <p:nvPicPr>
          <p:cNvPr id="413" name="Shape 413"/>
          <p:cNvPicPr preferRelativeResize="0"/>
          <p:nvPr/>
        </p:nvPicPr>
        <p:blipFill>
          <a:blip r:embed="rId3">
            <a:alphaModFix/>
          </a:blip>
          <a:stretch>
            <a:fillRect/>
          </a:stretch>
        </p:blipFill>
        <p:spPr>
          <a:xfrm>
            <a:off x="386042" y="2102995"/>
            <a:ext cx="2509558" cy="2240406"/>
          </a:xfrm>
          <a:prstGeom prst="rect">
            <a:avLst/>
          </a:prstGeom>
          <a:noFill/>
          <a:ln>
            <a:noFill/>
          </a:ln>
        </p:spPr>
      </p:pic>
      <p:pic>
        <p:nvPicPr>
          <p:cNvPr id="414" name="Shape 414"/>
          <p:cNvPicPr preferRelativeResize="0"/>
          <p:nvPr/>
        </p:nvPicPr>
        <p:blipFill>
          <a:blip r:embed="rId4">
            <a:alphaModFix/>
          </a:blip>
          <a:stretch>
            <a:fillRect/>
          </a:stretch>
        </p:blipFill>
        <p:spPr>
          <a:xfrm>
            <a:off x="3525616" y="2941493"/>
            <a:ext cx="2341784" cy="563708"/>
          </a:xfrm>
          <a:prstGeom prst="rect">
            <a:avLst/>
          </a:prstGeom>
          <a:noFill/>
          <a:ln>
            <a:noFill/>
          </a:ln>
        </p:spPr>
      </p:pic>
      <p:pic>
        <p:nvPicPr>
          <p:cNvPr id="415" name="Shape 415"/>
          <p:cNvPicPr preferRelativeResize="0"/>
          <p:nvPr/>
        </p:nvPicPr>
        <p:blipFill>
          <a:blip r:embed="rId5">
            <a:alphaModFix/>
          </a:blip>
          <a:stretch>
            <a:fillRect/>
          </a:stretch>
        </p:blipFill>
        <p:spPr>
          <a:xfrm>
            <a:off x="1619642" y="5229227"/>
            <a:ext cx="3028558" cy="1400173"/>
          </a:xfrm>
          <a:prstGeom prst="rect">
            <a:avLst/>
          </a:prstGeom>
          <a:noFill/>
          <a:ln>
            <a:noFill/>
          </a:ln>
        </p:spPr>
      </p:pic>
      <p:pic>
        <p:nvPicPr>
          <p:cNvPr id="416" name="Shape 416"/>
          <p:cNvPicPr preferRelativeResize="0"/>
          <p:nvPr/>
        </p:nvPicPr>
        <p:blipFill>
          <a:blip r:embed="rId6">
            <a:alphaModFix/>
          </a:blip>
          <a:stretch>
            <a:fillRect/>
          </a:stretch>
        </p:blipFill>
        <p:spPr>
          <a:xfrm>
            <a:off x="6731779" y="2630343"/>
            <a:ext cx="1726421" cy="1179657"/>
          </a:xfrm>
          <a:prstGeom prst="rect">
            <a:avLst/>
          </a:prstGeom>
          <a:noFill/>
          <a:ln>
            <a:noFill/>
          </a:ln>
        </p:spPr>
      </p:pic>
      <p:pic>
        <p:nvPicPr>
          <p:cNvPr id="417" name="Shape 417"/>
          <p:cNvPicPr preferRelativeResize="0"/>
          <p:nvPr/>
        </p:nvPicPr>
        <p:blipFill>
          <a:blip r:embed="rId7">
            <a:alphaModFix/>
          </a:blip>
          <a:stretch>
            <a:fillRect/>
          </a:stretch>
        </p:blipFill>
        <p:spPr>
          <a:xfrm>
            <a:off x="6480678" y="5435543"/>
            <a:ext cx="1520322" cy="1041457"/>
          </a:xfrm>
          <a:prstGeom prst="rect">
            <a:avLst/>
          </a:prstGeom>
          <a:noFill/>
          <a:ln>
            <a:noFill/>
          </a:ln>
        </p:spPr>
      </p:pic>
    </p:spTree>
    <p:extLst>
      <p:ext uri="{BB962C8B-B14F-4D97-AF65-F5344CB8AC3E}">
        <p14:creationId xmlns:p14="http://schemas.microsoft.com/office/powerpoint/2010/main" val="2291977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u="sng" dirty="0" smtClean="0"/>
              <a:t>Theory</a:t>
            </a:r>
            <a:r>
              <a:rPr lang="en-US" dirty="0" smtClean="0"/>
              <a:t>: Supervised learning &amp; NNs </a:t>
            </a:r>
            <a:r>
              <a:rPr lang="en-US" u="sng" dirty="0" smtClean="0"/>
              <a:t>Coding:</a:t>
            </a:r>
            <a:r>
              <a:rPr lang="en-US" dirty="0" smtClean="0"/>
              <a:t> classification problem</a:t>
            </a:r>
          </a:p>
          <a:p>
            <a:pPr marL="514350" indent="-514350">
              <a:buFont typeface="+mj-lt"/>
              <a:buAutoNum type="arabicPeriod"/>
            </a:pPr>
            <a:r>
              <a:rPr lang="en-US" u="sng" dirty="0" smtClean="0"/>
              <a:t>Theory</a:t>
            </a:r>
            <a:r>
              <a:rPr lang="en-US" dirty="0" smtClean="0"/>
              <a:t>: Unsupervised learning        </a:t>
            </a:r>
            <a:r>
              <a:rPr lang="en-US" u="sng" dirty="0" smtClean="0"/>
              <a:t>Coding:</a:t>
            </a:r>
            <a:r>
              <a:rPr lang="en-US" dirty="0" smtClean="0"/>
              <a:t> auto-encoder</a:t>
            </a:r>
          </a:p>
          <a:p>
            <a:pPr marL="514350" indent="-514350">
              <a:buFont typeface="+mj-lt"/>
              <a:buAutoNum type="arabicPeriod"/>
            </a:pPr>
            <a:r>
              <a:rPr lang="en-US" u="sng" dirty="0" smtClean="0"/>
              <a:t>Theory</a:t>
            </a:r>
            <a:r>
              <a:rPr lang="en-US" u="sng" dirty="0" smtClean="0"/>
              <a:t>:</a:t>
            </a:r>
            <a:r>
              <a:rPr lang="en-US" dirty="0" smtClean="0"/>
              <a:t> Deep Learning</a:t>
            </a:r>
          </a:p>
          <a:p>
            <a:pPr marL="400050" lvl="1" indent="0">
              <a:buNone/>
            </a:pPr>
            <a:r>
              <a:rPr lang="en-US" sz="3200" dirty="0" smtClean="0"/>
              <a:t> </a:t>
            </a:r>
            <a:r>
              <a:rPr lang="en-US" sz="3200" u="sng" dirty="0" smtClean="0"/>
              <a:t>Coding:</a:t>
            </a:r>
            <a:r>
              <a:rPr lang="en-US" sz="3200" dirty="0" smtClean="0"/>
              <a:t> MNIST with </a:t>
            </a:r>
            <a:r>
              <a:rPr lang="en-US" sz="3200" dirty="0" err="1" smtClean="0"/>
              <a:t>ConvNets</a:t>
            </a:r>
            <a:endParaRPr lang="en-US" sz="3200" dirty="0" smtClean="0"/>
          </a:p>
          <a:p>
            <a:pPr marL="514350" indent="-514350">
              <a:buFont typeface="+mj-lt"/>
              <a:buAutoNum type="arabicPeriod"/>
            </a:pPr>
            <a:r>
              <a:rPr lang="en-US" u="sng" dirty="0" smtClean="0"/>
              <a:t>Theory:</a:t>
            </a:r>
            <a:r>
              <a:rPr lang="en-US" dirty="0" smtClean="0"/>
              <a:t> Deep Reinforcement Learning</a:t>
            </a:r>
            <a:endParaRPr lang="en-US" u="sng" dirty="0" smtClean="0"/>
          </a:p>
        </p:txBody>
      </p:sp>
    </p:spTree>
    <p:extLst>
      <p:ext uri="{BB962C8B-B14F-4D97-AF65-F5344CB8AC3E}">
        <p14:creationId xmlns:p14="http://schemas.microsoft.com/office/powerpoint/2010/main" val="40677505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11701" y="593367"/>
            <a:ext cx="8520599" cy="763599"/>
          </a:xfrm>
          <a:prstGeom prst="rect">
            <a:avLst/>
          </a:prstGeom>
        </p:spPr>
        <p:txBody>
          <a:bodyPr lIns="91425" tIns="91425" rIns="91425" bIns="91425" anchor="t" anchorCtr="0">
            <a:noAutofit/>
          </a:bodyPr>
          <a:lstStyle/>
          <a:p>
            <a:pPr lvl="0">
              <a:spcBef>
                <a:spcPts val="0"/>
              </a:spcBef>
              <a:buNone/>
            </a:pPr>
            <a:r>
              <a:rPr lang="en" dirty="0"/>
              <a:t>Today: Google </a:t>
            </a:r>
            <a:r>
              <a:rPr lang="en" dirty="0" smtClean="0"/>
              <a:t>TensorFlow</a:t>
            </a:r>
            <a:endParaRPr lang="en" dirty="0"/>
          </a:p>
        </p:txBody>
      </p:sp>
      <p:sp>
        <p:nvSpPr>
          <p:cNvPr id="423" name="Shape 423"/>
          <p:cNvSpPr txBox="1">
            <a:spLocks noGrp="1"/>
          </p:cNvSpPr>
          <p:nvPr>
            <p:ph type="body" idx="1"/>
          </p:nvPr>
        </p:nvSpPr>
        <p:spPr>
          <a:xfrm>
            <a:off x="311701" y="1536633"/>
            <a:ext cx="8520599" cy="5047200"/>
          </a:xfrm>
          <a:prstGeom prst="rect">
            <a:avLst/>
          </a:prstGeom>
        </p:spPr>
        <p:txBody>
          <a:bodyPr lIns="91425" tIns="91425" rIns="91425" bIns="91425" anchor="t" anchorCtr="0">
            <a:noAutofit/>
          </a:bodyPr>
          <a:lstStyle/>
          <a:p>
            <a:pPr marL="457200" lvl="0" indent="-228600" rtl="0">
              <a:lnSpc>
                <a:spcPct val="120000"/>
              </a:lnSpc>
              <a:spcBef>
                <a:spcPts val="0"/>
              </a:spcBef>
            </a:pPr>
            <a:r>
              <a:rPr lang="en" dirty="0"/>
              <a:t>Use TF to describe computations as </a:t>
            </a:r>
            <a:r>
              <a:rPr lang="en" dirty="0" smtClean="0"/>
              <a:t>a </a:t>
            </a:r>
            <a:r>
              <a:rPr lang="en" b="1" dirty="0" smtClean="0"/>
              <a:t>graph</a:t>
            </a:r>
            <a:endParaRPr lang="en" b="1" dirty="0"/>
          </a:p>
          <a:p>
            <a:pPr marL="457200" lvl="0" indent="-228600" rtl="0">
              <a:lnSpc>
                <a:spcPct val="120000"/>
              </a:lnSpc>
              <a:spcBef>
                <a:spcPts val="0"/>
              </a:spcBef>
            </a:pPr>
            <a:r>
              <a:rPr lang="en" dirty="0"/>
              <a:t>TF </a:t>
            </a:r>
            <a:r>
              <a:rPr lang="en" b="1" dirty="0"/>
              <a:t>schedules</a:t>
            </a:r>
            <a:r>
              <a:rPr lang="en" dirty="0"/>
              <a:t> computations on devices - CPU, GPU...</a:t>
            </a:r>
          </a:p>
          <a:p>
            <a:pPr marL="457200" lvl="0" indent="-228600" rtl="0">
              <a:lnSpc>
                <a:spcPct val="120000"/>
              </a:lnSpc>
              <a:spcBef>
                <a:spcPts val="0"/>
              </a:spcBef>
            </a:pPr>
            <a:r>
              <a:rPr lang="en" dirty="0"/>
              <a:t>Performs </a:t>
            </a:r>
            <a:r>
              <a:rPr lang="en" b="1" dirty="0"/>
              <a:t>automatic differentiation</a:t>
            </a:r>
            <a:r>
              <a:rPr lang="en" dirty="0"/>
              <a:t> (like JuMP!)</a:t>
            </a:r>
          </a:p>
          <a:p>
            <a:pPr marL="457200" lvl="0" indent="-228600" rtl="0">
              <a:lnSpc>
                <a:spcPct val="120000"/>
              </a:lnSpc>
              <a:spcBef>
                <a:spcPts val="0"/>
              </a:spcBef>
            </a:pPr>
            <a:r>
              <a:rPr lang="en" dirty="0" smtClean="0"/>
              <a:t>Python </a:t>
            </a:r>
            <a:r>
              <a:rPr lang="en" dirty="0"/>
              <a:t>is easy to use</a:t>
            </a:r>
          </a:p>
        </p:txBody>
      </p:sp>
      <p:pic>
        <p:nvPicPr>
          <p:cNvPr id="424" name="Shape 424"/>
          <p:cNvPicPr preferRelativeResize="0"/>
          <p:nvPr/>
        </p:nvPicPr>
        <p:blipFill>
          <a:blip r:embed="rId3">
            <a:alphaModFix/>
          </a:blip>
          <a:stretch>
            <a:fillRect/>
          </a:stretch>
        </p:blipFill>
        <p:spPr>
          <a:xfrm>
            <a:off x="6705600" y="4800600"/>
            <a:ext cx="2133600" cy="1828800"/>
          </a:xfrm>
          <a:prstGeom prst="rect">
            <a:avLst/>
          </a:prstGeom>
          <a:noFill/>
          <a:ln>
            <a:noFill/>
          </a:ln>
        </p:spPr>
      </p:pic>
    </p:spTree>
    <p:extLst>
      <p:ext uri="{BB962C8B-B14F-4D97-AF65-F5344CB8AC3E}">
        <p14:creationId xmlns:p14="http://schemas.microsoft.com/office/powerpoint/2010/main" val="285708255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Shape 429"/>
          <p:cNvSpPr txBox="1">
            <a:spLocks noGrp="1"/>
          </p:cNvSpPr>
          <p:nvPr>
            <p:ph type="title"/>
          </p:nvPr>
        </p:nvSpPr>
        <p:spPr>
          <a:xfrm>
            <a:off x="311701" y="593367"/>
            <a:ext cx="8520599" cy="763599"/>
          </a:xfrm>
          <a:prstGeom prst="rect">
            <a:avLst/>
          </a:prstGeom>
        </p:spPr>
        <p:txBody>
          <a:bodyPr lIns="91425" tIns="91425" rIns="91425" bIns="91425" anchor="t" anchorCtr="0">
            <a:noAutofit/>
          </a:bodyPr>
          <a:lstStyle/>
          <a:p>
            <a:pPr lvl="0">
              <a:spcBef>
                <a:spcPts val="0"/>
              </a:spcBef>
              <a:buNone/>
            </a:pPr>
            <a:r>
              <a:rPr lang="en" dirty="0"/>
              <a:t>Project 1 - Nonlinear </a:t>
            </a:r>
            <a:r>
              <a:rPr lang="en-US" dirty="0" smtClean="0"/>
              <a:t>classification</a:t>
            </a:r>
            <a:endParaRPr lang="en" dirty="0"/>
          </a:p>
        </p:txBody>
      </p:sp>
      <p:sp>
        <p:nvSpPr>
          <p:cNvPr id="430" name="Shape 430"/>
          <p:cNvSpPr txBox="1">
            <a:spLocks noGrp="1"/>
          </p:cNvSpPr>
          <p:nvPr>
            <p:ph type="body" idx="1"/>
          </p:nvPr>
        </p:nvSpPr>
        <p:spPr>
          <a:xfrm>
            <a:off x="337646" y="2016044"/>
            <a:ext cx="8520599" cy="4555200"/>
          </a:xfrm>
          <a:prstGeom prst="rect">
            <a:avLst/>
          </a:prstGeom>
        </p:spPr>
        <p:txBody>
          <a:bodyPr lIns="91425" tIns="91425" rIns="91425" bIns="91425" anchor="t" anchorCtr="0">
            <a:noAutofit/>
          </a:bodyPr>
          <a:lstStyle/>
          <a:p>
            <a:pPr marL="457200" lvl="0" indent="-228600" rtl="0">
              <a:lnSpc>
                <a:spcPct val="140000"/>
              </a:lnSpc>
              <a:spcBef>
                <a:spcPts val="0"/>
              </a:spcBef>
            </a:pPr>
            <a:r>
              <a:rPr lang="en" b="1" dirty="0"/>
              <a:t>Goal</a:t>
            </a:r>
            <a:r>
              <a:rPr lang="en" dirty="0"/>
              <a:t>: approximate an </a:t>
            </a:r>
            <a:r>
              <a:rPr lang="en" dirty="0" smtClean="0"/>
              <a:t>unknown</a:t>
            </a:r>
            <a:r>
              <a:rPr lang="en-US" dirty="0" smtClean="0"/>
              <a:t> non-linear</a:t>
            </a:r>
            <a:r>
              <a:rPr lang="en" dirty="0" smtClean="0"/>
              <a:t> </a:t>
            </a:r>
            <a:r>
              <a:rPr lang="en-US" dirty="0" smtClean="0"/>
              <a:t>classifier </a:t>
            </a:r>
            <a:r>
              <a:rPr lang="en" dirty="0" smtClean="0"/>
              <a:t>from </a:t>
            </a:r>
            <a:r>
              <a:rPr lang="en" dirty="0"/>
              <a:t>data</a:t>
            </a:r>
          </a:p>
          <a:p>
            <a:pPr marL="457200" lvl="0" indent="-228600" rtl="0">
              <a:lnSpc>
                <a:spcPct val="140000"/>
              </a:lnSpc>
              <a:spcBef>
                <a:spcPts val="0"/>
              </a:spcBef>
            </a:pPr>
            <a:r>
              <a:rPr lang="en" b="1" dirty="0"/>
              <a:t>Plan</a:t>
            </a:r>
            <a:r>
              <a:rPr lang="en" dirty="0"/>
              <a:t>: generate data, create ANN, fit it</a:t>
            </a:r>
          </a:p>
          <a:p>
            <a:pPr marL="457200" lvl="0" indent="-228600" rtl="0">
              <a:lnSpc>
                <a:spcPct val="140000"/>
              </a:lnSpc>
              <a:spcBef>
                <a:spcPts val="0"/>
              </a:spcBef>
            </a:pPr>
            <a:r>
              <a:rPr lang="en" b="1" dirty="0"/>
              <a:t>Live coding</a:t>
            </a:r>
            <a:r>
              <a:rPr lang="en" dirty="0"/>
              <a:t> in IPython - follow along!</a:t>
            </a:r>
          </a:p>
          <a:p>
            <a:pPr marL="457200" lvl="0" indent="-228600" rtl="0">
              <a:lnSpc>
                <a:spcPct val="140000"/>
              </a:lnSpc>
              <a:spcBef>
                <a:spcPts val="0"/>
              </a:spcBef>
            </a:pPr>
            <a:r>
              <a:rPr lang="en" b="1" dirty="0"/>
              <a:t>Play</a:t>
            </a:r>
            <a:r>
              <a:rPr lang="en" dirty="0"/>
              <a:t> with extending the code</a:t>
            </a:r>
          </a:p>
        </p:txBody>
      </p:sp>
    </p:spTree>
    <p:extLst>
      <p:ext uri="{BB962C8B-B14F-4D97-AF65-F5344CB8AC3E}">
        <p14:creationId xmlns:p14="http://schemas.microsoft.com/office/powerpoint/2010/main" val="267979838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1: Non-linear classification</a:t>
            </a:r>
            <a:endParaRPr lang="en-US" dirty="0"/>
          </a:p>
        </p:txBody>
      </p:sp>
      <p:sp>
        <p:nvSpPr>
          <p:cNvPr id="4" name="Shape 436"/>
          <p:cNvSpPr/>
          <p:nvPr/>
        </p:nvSpPr>
        <p:spPr>
          <a:xfrm>
            <a:off x="641641" y="3346870"/>
            <a:ext cx="506999" cy="5069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 name="Shape 437"/>
          <p:cNvSpPr txBox="1"/>
          <p:nvPr/>
        </p:nvSpPr>
        <p:spPr>
          <a:xfrm>
            <a:off x="279091" y="5517535"/>
            <a:ext cx="1232099" cy="506999"/>
          </a:xfrm>
          <a:prstGeom prst="rect">
            <a:avLst/>
          </a:prstGeom>
          <a:noFill/>
          <a:ln>
            <a:noFill/>
          </a:ln>
        </p:spPr>
        <p:txBody>
          <a:bodyPr lIns="91425" tIns="91425" rIns="91425" bIns="91425" anchor="t" anchorCtr="0">
            <a:noAutofit/>
          </a:bodyPr>
          <a:lstStyle/>
          <a:p>
            <a:pPr lvl="0" algn="ctr" rtl="0">
              <a:spcBef>
                <a:spcPts val="0"/>
              </a:spcBef>
              <a:buNone/>
            </a:pPr>
            <a:r>
              <a:rPr lang="en" sz="1800"/>
              <a:t>INPUT</a:t>
            </a:r>
          </a:p>
        </p:txBody>
      </p:sp>
      <p:sp>
        <p:nvSpPr>
          <p:cNvPr id="6" name="Shape 438"/>
          <p:cNvSpPr/>
          <p:nvPr/>
        </p:nvSpPr>
        <p:spPr>
          <a:xfrm>
            <a:off x="3385928" y="2730810"/>
            <a:ext cx="833100" cy="761699"/>
          </a:xfrm>
          <a:prstGeom prst="diamond">
            <a:avLst/>
          </a:prstGeom>
          <a:solidFill>
            <a:srgbClr val="6D9EE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i="1"/>
              <a:t>f</a:t>
            </a:r>
          </a:p>
        </p:txBody>
      </p:sp>
      <p:sp>
        <p:nvSpPr>
          <p:cNvPr id="7" name="Shape 439"/>
          <p:cNvSpPr/>
          <p:nvPr/>
        </p:nvSpPr>
        <p:spPr>
          <a:xfrm>
            <a:off x="3385928" y="4503660"/>
            <a:ext cx="833100" cy="761699"/>
          </a:xfrm>
          <a:prstGeom prst="diamond">
            <a:avLst/>
          </a:prstGeom>
          <a:solidFill>
            <a:srgbClr val="6D9EE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i="1"/>
              <a:t>f</a:t>
            </a:r>
          </a:p>
        </p:txBody>
      </p:sp>
      <p:sp>
        <p:nvSpPr>
          <p:cNvPr id="8" name="Shape 440"/>
          <p:cNvSpPr/>
          <p:nvPr/>
        </p:nvSpPr>
        <p:spPr>
          <a:xfrm>
            <a:off x="3385928" y="3617235"/>
            <a:ext cx="833100" cy="761699"/>
          </a:xfrm>
          <a:prstGeom prst="diamond">
            <a:avLst/>
          </a:prstGeom>
          <a:solidFill>
            <a:srgbClr val="6D9EE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i="1"/>
              <a:t>f</a:t>
            </a:r>
          </a:p>
        </p:txBody>
      </p:sp>
      <p:sp>
        <p:nvSpPr>
          <p:cNvPr id="9" name="Shape 441"/>
          <p:cNvSpPr/>
          <p:nvPr/>
        </p:nvSpPr>
        <p:spPr>
          <a:xfrm>
            <a:off x="5867400" y="3200400"/>
            <a:ext cx="833100" cy="761699"/>
          </a:xfrm>
          <a:prstGeom prst="diamond">
            <a:avLst/>
          </a:prstGeom>
          <a:solidFill>
            <a:srgbClr val="6D9EE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i="1" dirty="0"/>
              <a:t>f</a:t>
            </a:r>
          </a:p>
        </p:txBody>
      </p:sp>
      <p:sp>
        <p:nvSpPr>
          <p:cNvPr id="10" name="Shape 442"/>
          <p:cNvSpPr txBox="1"/>
          <p:nvPr/>
        </p:nvSpPr>
        <p:spPr>
          <a:xfrm>
            <a:off x="3186428" y="5457910"/>
            <a:ext cx="1232099" cy="703500"/>
          </a:xfrm>
          <a:prstGeom prst="rect">
            <a:avLst/>
          </a:prstGeom>
          <a:noFill/>
          <a:ln>
            <a:noFill/>
          </a:ln>
        </p:spPr>
        <p:txBody>
          <a:bodyPr lIns="91425" tIns="91425" rIns="91425" bIns="91425" anchor="t" anchorCtr="0">
            <a:noAutofit/>
          </a:bodyPr>
          <a:lstStyle/>
          <a:p>
            <a:pPr lvl="0" algn="ctr" rtl="0">
              <a:spcBef>
                <a:spcPts val="0"/>
              </a:spcBef>
              <a:buNone/>
            </a:pPr>
            <a:r>
              <a:rPr lang="en" sz="1800"/>
              <a:t>HIDDEN LAYER</a:t>
            </a:r>
          </a:p>
        </p:txBody>
      </p:sp>
      <p:sp>
        <p:nvSpPr>
          <p:cNvPr id="11" name="Shape 443"/>
          <p:cNvSpPr txBox="1"/>
          <p:nvPr/>
        </p:nvSpPr>
        <p:spPr>
          <a:xfrm>
            <a:off x="5638800" y="5486400"/>
            <a:ext cx="1374947" cy="714290"/>
          </a:xfrm>
          <a:prstGeom prst="rect">
            <a:avLst/>
          </a:prstGeom>
          <a:noFill/>
          <a:ln>
            <a:noFill/>
          </a:ln>
        </p:spPr>
        <p:txBody>
          <a:bodyPr lIns="91425" tIns="91425" rIns="91425" bIns="91425" anchor="t" anchorCtr="0">
            <a:noAutofit/>
          </a:bodyPr>
          <a:lstStyle/>
          <a:p>
            <a:pPr lvl="0" algn="ctr" rtl="0">
              <a:spcBef>
                <a:spcPts val="0"/>
              </a:spcBef>
              <a:buNone/>
            </a:pPr>
            <a:r>
              <a:rPr lang="en-US" sz="1800" dirty="0" smtClean="0"/>
              <a:t>SOFTMAX </a:t>
            </a:r>
            <a:r>
              <a:rPr lang="en" sz="1800" dirty="0" smtClean="0"/>
              <a:t>OUTPUT </a:t>
            </a:r>
            <a:r>
              <a:rPr lang="en" sz="1800" dirty="0"/>
              <a:t>LAYER</a:t>
            </a:r>
          </a:p>
        </p:txBody>
      </p:sp>
      <p:cxnSp>
        <p:nvCxnSpPr>
          <p:cNvPr id="12" name="Shape 444"/>
          <p:cNvCxnSpPr>
            <a:stCxn id="4" idx="3"/>
            <a:endCxn id="8" idx="1"/>
          </p:cNvCxnSpPr>
          <p:nvPr/>
        </p:nvCxnSpPr>
        <p:spPr>
          <a:xfrm>
            <a:off x="1148641" y="3600370"/>
            <a:ext cx="2237400" cy="397800"/>
          </a:xfrm>
          <a:prstGeom prst="straightConnector1">
            <a:avLst/>
          </a:prstGeom>
          <a:noFill/>
          <a:ln w="19050" cap="flat" cmpd="sng">
            <a:solidFill>
              <a:schemeClr val="dk2"/>
            </a:solidFill>
            <a:prstDash val="solid"/>
            <a:round/>
            <a:headEnd type="none" w="lg" len="lg"/>
            <a:tailEnd type="stealth" w="lg" len="lg"/>
          </a:ln>
        </p:spPr>
      </p:cxnSp>
      <p:cxnSp>
        <p:nvCxnSpPr>
          <p:cNvPr id="13" name="Shape 445"/>
          <p:cNvCxnSpPr>
            <a:stCxn id="7" idx="3"/>
            <a:endCxn id="9" idx="1"/>
          </p:cNvCxnSpPr>
          <p:nvPr/>
        </p:nvCxnSpPr>
        <p:spPr>
          <a:xfrm flipV="1">
            <a:off x="4219028" y="3581250"/>
            <a:ext cx="1648372" cy="1303260"/>
          </a:xfrm>
          <a:prstGeom prst="straightConnector1">
            <a:avLst/>
          </a:prstGeom>
          <a:noFill/>
          <a:ln w="19050" cap="flat" cmpd="sng">
            <a:solidFill>
              <a:schemeClr val="dk2"/>
            </a:solidFill>
            <a:prstDash val="solid"/>
            <a:round/>
            <a:headEnd type="none" w="lg" len="lg"/>
            <a:tailEnd type="stealth" w="lg" len="lg"/>
          </a:ln>
        </p:spPr>
      </p:cxnSp>
      <p:cxnSp>
        <p:nvCxnSpPr>
          <p:cNvPr id="14" name="Shape 446"/>
          <p:cNvCxnSpPr>
            <a:stCxn id="8" idx="3"/>
            <a:endCxn id="9" idx="1"/>
          </p:cNvCxnSpPr>
          <p:nvPr/>
        </p:nvCxnSpPr>
        <p:spPr>
          <a:xfrm flipV="1">
            <a:off x="4219028" y="3581250"/>
            <a:ext cx="1648372" cy="416835"/>
          </a:xfrm>
          <a:prstGeom prst="straightConnector1">
            <a:avLst/>
          </a:prstGeom>
          <a:noFill/>
          <a:ln w="19050" cap="flat" cmpd="sng">
            <a:solidFill>
              <a:schemeClr val="dk2"/>
            </a:solidFill>
            <a:prstDash val="solid"/>
            <a:round/>
            <a:headEnd type="none" w="lg" len="lg"/>
            <a:tailEnd type="stealth" w="lg" len="lg"/>
          </a:ln>
        </p:spPr>
      </p:cxnSp>
      <p:cxnSp>
        <p:nvCxnSpPr>
          <p:cNvPr id="15" name="Shape 447"/>
          <p:cNvCxnSpPr>
            <a:stCxn id="6" idx="3"/>
            <a:endCxn id="9" idx="1"/>
          </p:cNvCxnSpPr>
          <p:nvPr/>
        </p:nvCxnSpPr>
        <p:spPr>
          <a:xfrm>
            <a:off x="4219028" y="3111660"/>
            <a:ext cx="1648372" cy="469590"/>
          </a:xfrm>
          <a:prstGeom prst="straightConnector1">
            <a:avLst/>
          </a:prstGeom>
          <a:noFill/>
          <a:ln w="19050" cap="flat" cmpd="sng">
            <a:solidFill>
              <a:schemeClr val="dk2"/>
            </a:solidFill>
            <a:prstDash val="solid"/>
            <a:round/>
            <a:headEnd type="none" w="lg" len="lg"/>
            <a:tailEnd type="stealth" w="lg" len="lg"/>
          </a:ln>
        </p:spPr>
      </p:cxnSp>
      <p:cxnSp>
        <p:nvCxnSpPr>
          <p:cNvPr id="16" name="Shape 448"/>
          <p:cNvCxnSpPr>
            <a:stCxn id="9" idx="3"/>
            <a:endCxn id="17" idx="1"/>
          </p:cNvCxnSpPr>
          <p:nvPr/>
        </p:nvCxnSpPr>
        <p:spPr>
          <a:xfrm>
            <a:off x="6700500" y="3581250"/>
            <a:ext cx="1376700" cy="25050"/>
          </a:xfrm>
          <a:prstGeom prst="straightConnector1">
            <a:avLst/>
          </a:prstGeom>
          <a:noFill/>
          <a:ln w="19050" cap="flat" cmpd="sng">
            <a:solidFill>
              <a:schemeClr val="dk2"/>
            </a:solidFill>
            <a:prstDash val="solid"/>
            <a:round/>
            <a:headEnd type="none" w="lg" len="lg"/>
            <a:tailEnd type="stealth" w="lg" len="lg"/>
          </a:ln>
        </p:spPr>
      </p:cxnSp>
      <p:sp>
        <p:nvSpPr>
          <p:cNvPr id="17" name="Shape 449"/>
          <p:cNvSpPr/>
          <p:nvPr/>
        </p:nvSpPr>
        <p:spPr>
          <a:xfrm>
            <a:off x="8077200" y="3352800"/>
            <a:ext cx="506999" cy="506999"/>
          </a:xfrm>
          <a:prstGeom prst="rect">
            <a:avLst/>
          </a:prstGeom>
          <a:solidFill>
            <a:srgbClr val="B4A7D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dirty="0" smtClean="0"/>
              <a:t>  Y</a:t>
            </a:r>
            <a:endParaRPr dirty="0"/>
          </a:p>
        </p:txBody>
      </p:sp>
      <p:sp>
        <p:nvSpPr>
          <p:cNvPr id="18" name="Shape 450"/>
          <p:cNvSpPr txBox="1"/>
          <p:nvPr/>
        </p:nvSpPr>
        <p:spPr>
          <a:xfrm>
            <a:off x="7710616" y="5556147"/>
            <a:ext cx="1232099" cy="506999"/>
          </a:xfrm>
          <a:prstGeom prst="rect">
            <a:avLst/>
          </a:prstGeom>
          <a:noFill/>
          <a:ln>
            <a:noFill/>
          </a:ln>
        </p:spPr>
        <p:txBody>
          <a:bodyPr lIns="91425" tIns="91425" rIns="91425" bIns="91425" anchor="t" anchorCtr="0">
            <a:noAutofit/>
          </a:bodyPr>
          <a:lstStyle/>
          <a:p>
            <a:pPr lvl="0" algn="ctr" rtl="0">
              <a:spcBef>
                <a:spcPts val="0"/>
              </a:spcBef>
              <a:buNone/>
            </a:pPr>
            <a:r>
              <a:rPr lang="en" sz="1800"/>
              <a:t>OUTPUT</a:t>
            </a:r>
          </a:p>
        </p:txBody>
      </p:sp>
      <p:cxnSp>
        <p:nvCxnSpPr>
          <p:cNvPr id="19" name="Shape 451"/>
          <p:cNvCxnSpPr>
            <a:stCxn id="4" idx="3"/>
            <a:endCxn id="6" idx="1"/>
          </p:cNvCxnSpPr>
          <p:nvPr/>
        </p:nvCxnSpPr>
        <p:spPr>
          <a:xfrm rot="10800000" flipH="1">
            <a:off x="1148641" y="3111670"/>
            <a:ext cx="2237400" cy="488700"/>
          </a:xfrm>
          <a:prstGeom prst="straightConnector1">
            <a:avLst/>
          </a:prstGeom>
          <a:noFill/>
          <a:ln w="19050" cap="flat" cmpd="sng">
            <a:solidFill>
              <a:schemeClr val="dk2"/>
            </a:solidFill>
            <a:prstDash val="solid"/>
            <a:round/>
            <a:headEnd type="none" w="lg" len="lg"/>
            <a:tailEnd type="stealth" w="lg" len="lg"/>
          </a:ln>
        </p:spPr>
      </p:cxnSp>
      <p:cxnSp>
        <p:nvCxnSpPr>
          <p:cNvPr id="20" name="Shape 452"/>
          <p:cNvCxnSpPr>
            <a:stCxn id="4" idx="3"/>
            <a:endCxn id="7" idx="1"/>
          </p:cNvCxnSpPr>
          <p:nvPr/>
        </p:nvCxnSpPr>
        <p:spPr>
          <a:xfrm>
            <a:off x="1148641" y="3600370"/>
            <a:ext cx="2237400" cy="1284000"/>
          </a:xfrm>
          <a:prstGeom prst="straightConnector1">
            <a:avLst/>
          </a:prstGeom>
          <a:noFill/>
          <a:ln w="19050" cap="flat" cmpd="sng">
            <a:solidFill>
              <a:schemeClr val="dk2"/>
            </a:solidFill>
            <a:prstDash val="solid"/>
            <a:round/>
            <a:headEnd type="none" w="lg" len="lg"/>
            <a:tailEnd type="stealth" w="lg" len="lg"/>
          </a:ln>
        </p:spPr>
      </p:cxnSp>
      <p:sp>
        <p:nvSpPr>
          <p:cNvPr id="21" name="Shape 453"/>
          <p:cNvSpPr/>
          <p:nvPr/>
        </p:nvSpPr>
        <p:spPr>
          <a:xfrm>
            <a:off x="3073024" y="4258538"/>
            <a:ext cx="312899" cy="312899"/>
          </a:xfrm>
          <a:prstGeom prst="rect">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2" name="Shape 454"/>
          <p:cNvCxnSpPr>
            <a:stCxn id="21" idx="2"/>
            <a:endCxn id="7" idx="1"/>
          </p:cNvCxnSpPr>
          <p:nvPr/>
        </p:nvCxnSpPr>
        <p:spPr>
          <a:xfrm>
            <a:off x="3229474" y="4571438"/>
            <a:ext cx="156600" cy="313199"/>
          </a:xfrm>
          <a:prstGeom prst="straightConnector1">
            <a:avLst/>
          </a:prstGeom>
          <a:noFill/>
          <a:ln w="19050" cap="flat" cmpd="sng">
            <a:solidFill>
              <a:schemeClr val="dk2"/>
            </a:solidFill>
            <a:prstDash val="solid"/>
            <a:round/>
            <a:headEnd type="none" w="lg" len="lg"/>
            <a:tailEnd type="stealth" w="lg" len="lg"/>
          </a:ln>
        </p:spPr>
      </p:cxnSp>
      <p:sp>
        <p:nvSpPr>
          <p:cNvPr id="23" name="Shape 455"/>
          <p:cNvSpPr/>
          <p:nvPr/>
        </p:nvSpPr>
        <p:spPr>
          <a:xfrm>
            <a:off x="3073024" y="3398326"/>
            <a:ext cx="312899" cy="312899"/>
          </a:xfrm>
          <a:prstGeom prst="rect">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4" name="Shape 456"/>
          <p:cNvCxnSpPr>
            <a:stCxn id="23" idx="2"/>
            <a:endCxn id="8" idx="1"/>
          </p:cNvCxnSpPr>
          <p:nvPr/>
        </p:nvCxnSpPr>
        <p:spPr>
          <a:xfrm>
            <a:off x="3229474" y="3711226"/>
            <a:ext cx="156600" cy="286800"/>
          </a:xfrm>
          <a:prstGeom prst="straightConnector1">
            <a:avLst/>
          </a:prstGeom>
          <a:noFill/>
          <a:ln w="19050" cap="flat" cmpd="sng">
            <a:solidFill>
              <a:schemeClr val="dk2"/>
            </a:solidFill>
            <a:prstDash val="solid"/>
            <a:round/>
            <a:headEnd type="none" w="lg" len="lg"/>
            <a:tailEnd type="stealth" w="lg" len="lg"/>
          </a:ln>
        </p:spPr>
      </p:cxnSp>
      <p:sp>
        <p:nvSpPr>
          <p:cNvPr id="25" name="Shape 457"/>
          <p:cNvSpPr/>
          <p:nvPr/>
        </p:nvSpPr>
        <p:spPr>
          <a:xfrm>
            <a:off x="3073024" y="2578376"/>
            <a:ext cx="312899" cy="312899"/>
          </a:xfrm>
          <a:prstGeom prst="rect">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6" name="Shape 458"/>
          <p:cNvCxnSpPr>
            <a:stCxn id="25" idx="2"/>
            <a:endCxn id="6" idx="1"/>
          </p:cNvCxnSpPr>
          <p:nvPr/>
        </p:nvCxnSpPr>
        <p:spPr>
          <a:xfrm>
            <a:off x="3229474" y="2891276"/>
            <a:ext cx="156600" cy="220500"/>
          </a:xfrm>
          <a:prstGeom prst="straightConnector1">
            <a:avLst/>
          </a:prstGeom>
          <a:noFill/>
          <a:ln w="19050" cap="flat" cmpd="sng">
            <a:solidFill>
              <a:schemeClr val="dk2"/>
            </a:solidFill>
            <a:prstDash val="solid"/>
            <a:round/>
            <a:headEnd type="none" w="lg" len="lg"/>
            <a:tailEnd type="stealth" w="lg" len="lg"/>
          </a:ln>
        </p:spPr>
      </p:cxnSp>
      <p:sp>
        <p:nvSpPr>
          <p:cNvPr id="27" name="Shape 459"/>
          <p:cNvSpPr/>
          <p:nvPr/>
        </p:nvSpPr>
        <p:spPr>
          <a:xfrm>
            <a:off x="5257800" y="2895600"/>
            <a:ext cx="312899" cy="312899"/>
          </a:xfrm>
          <a:prstGeom prst="rect">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8" name="Shape 460"/>
          <p:cNvCxnSpPr>
            <a:stCxn id="27" idx="3"/>
            <a:endCxn id="9" idx="1"/>
          </p:cNvCxnSpPr>
          <p:nvPr/>
        </p:nvCxnSpPr>
        <p:spPr>
          <a:xfrm>
            <a:off x="5570699" y="3052050"/>
            <a:ext cx="296701" cy="529200"/>
          </a:xfrm>
          <a:prstGeom prst="straightConnector1">
            <a:avLst/>
          </a:prstGeom>
          <a:noFill/>
          <a:ln w="19050" cap="flat" cmpd="sng">
            <a:solidFill>
              <a:schemeClr val="dk2"/>
            </a:solidFill>
            <a:prstDash val="solid"/>
            <a:round/>
            <a:headEnd type="none" w="lg" len="lg"/>
            <a:tailEnd type="stealth" w="lg" len="lg"/>
          </a:ln>
        </p:spPr>
      </p:cxnSp>
      <p:sp>
        <p:nvSpPr>
          <p:cNvPr id="29" name="Shape 461"/>
          <p:cNvSpPr/>
          <p:nvPr/>
        </p:nvSpPr>
        <p:spPr>
          <a:xfrm>
            <a:off x="641653" y="4201745"/>
            <a:ext cx="506999" cy="5069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0" name="Shape 462"/>
          <p:cNvCxnSpPr>
            <a:stCxn id="29" idx="3"/>
            <a:endCxn id="6" idx="1"/>
          </p:cNvCxnSpPr>
          <p:nvPr/>
        </p:nvCxnSpPr>
        <p:spPr>
          <a:xfrm rot="10800000" flipH="1">
            <a:off x="1148653" y="3111545"/>
            <a:ext cx="2237400" cy="1343700"/>
          </a:xfrm>
          <a:prstGeom prst="straightConnector1">
            <a:avLst/>
          </a:prstGeom>
          <a:noFill/>
          <a:ln w="19050" cap="flat" cmpd="sng">
            <a:solidFill>
              <a:schemeClr val="dk2"/>
            </a:solidFill>
            <a:prstDash val="solid"/>
            <a:round/>
            <a:headEnd type="none" w="lg" len="lg"/>
            <a:tailEnd type="stealth" w="lg" len="lg"/>
          </a:ln>
        </p:spPr>
      </p:cxnSp>
      <p:cxnSp>
        <p:nvCxnSpPr>
          <p:cNvPr id="31" name="Shape 463"/>
          <p:cNvCxnSpPr>
            <a:stCxn id="29" idx="3"/>
            <a:endCxn id="8" idx="1"/>
          </p:cNvCxnSpPr>
          <p:nvPr/>
        </p:nvCxnSpPr>
        <p:spPr>
          <a:xfrm rot="10800000" flipH="1">
            <a:off x="1148653" y="3998045"/>
            <a:ext cx="2237400" cy="457200"/>
          </a:xfrm>
          <a:prstGeom prst="straightConnector1">
            <a:avLst/>
          </a:prstGeom>
          <a:noFill/>
          <a:ln w="19050" cap="flat" cmpd="sng">
            <a:solidFill>
              <a:schemeClr val="dk2"/>
            </a:solidFill>
            <a:prstDash val="solid"/>
            <a:round/>
            <a:headEnd type="none" w="lg" len="lg"/>
            <a:tailEnd type="stealth" w="lg" len="lg"/>
          </a:ln>
        </p:spPr>
      </p:cxnSp>
      <p:cxnSp>
        <p:nvCxnSpPr>
          <p:cNvPr id="32" name="Shape 464"/>
          <p:cNvCxnSpPr>
            <a:stCxn id="29" idx="3"/>
            <a:endCxn id="7" idx="1"/>
          </p:cNvCxnSpPr>
          <p:nvPr/>
        </p:nvCxnSpPr>
        <p:spPr>
          <a:xfrm>
            <a:off x="1148653" y="4455245"/>
            <a:ext cx="2237400" cy="429300"/>
          </a:xfrm>
          <a:prstGeom prst="straightConnector1">
            <a:avLst/>
          </a:prstGeom>
          <a:noFill/>
          <a:ln w="19050" cap="flat" cmpd="sng">
            <a:solidFill>
              <a:schemeClr val="dk2"/>
            </a:solidFill>
            <a:prstDash val="solid"/>
            <a:round/>
            <a:headEnd type="none" w="lg" len="lg"/>
            <a:tailEnd type="stealth" w="lg" len="lg"/>
          </a:ln>
        </p:spPr>
      </p:cxnSp>
      <p:sp>
        <p:nvSpPr>
          <p:cNvPr id="37" name="Shape 441"/>
          <p:cNvSpPr/>
          <p:nvPr/>
        </p:nvSpPr>
        <p:spPr>
          <a:xfrm>
            <a:off x="5867400" y="4114800"/>
            <a:ext cx="833100" cy="761699"/>
          </a:xfrm>
          <a:prstGeom prst="diamond">
            <a:avLst/>
          </a:prstGeom>
          <a:solidFill>
            <a:srgbClr val="6D9EE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i="1" dirty="0"/>
              <a:t>f</a:t>
            </a:r>
          </a:p>
        </p:txBody>
      </p:sp>
      <p:cxnSp>
        <p:nvCxnSpPr>
          <p:cNvPr id="38" name="Shape 447"/>
          <p:cNvCxnSpPr>
            <a:stCxn id="6" idx="3"/>
            <a:endCxn id="37" idx="1"/>
          </p:cNvCxnSpPr>
          <p:nvPr/>
        </p:nvCxnSpPr>
        <p:spPr>
          <a:xfrm>
            <a:off x="4219028" y="3111660"/>
            <a:ext cx="1648372" cy="1383990"/>
          </a:xfrm>
          <a:prstGeom prst="straightConnector1">
            <a:avLst/>
          </a:prstGeom>
          <a:noFill/>
          <a:ln w="19050" cap="flat" cmpd="sng">
            <a:solidFill>
              <a:schemeClr val="dk2"/>
            </a:solidFill>
            <a:prstDash val="solid"/>
            <a:round/>
            <a:headEnd type="none" w="lg" len="lg"/>
            <a:tailEnd type="stealth" w="lg" len="lg"/>
          </a:ln>
        </p:spPr>
      </p:cxnSp>
      <p:cxnSp>
        <p:nvCxnSpPr>
          <p:cNvPr id="41" name="Shape 446"/>
          <p:cNvCxnSpPr>
            <a:stCxn id="8" idx="3"/>
            <a:endCxn id="37" idx="1"/>
          </p:cNvCxnSpPr>
          <p:nvPr/>
        </p:nvCxnSpPr>
        <p:spPr>
          <a:xfrm>
            <a:off x="4219028" y="3998085"/>
            <a:ext cx="1648372" cy="497565"/>
          </a:xfrm>
          <a:prstGeom prst="straightConnector1">
            <a:avLst/>
          </a:prstGeom>
          <a:noFill/>
          <a:ln w="19050" cap="flat" cmpd="sng">
            <a:solidFill>
              <a:schemeClr val="dk2"/>
            </a:solidFill>
            <a:prstDash val="solid"/>
            <a:round/>
            <a:headEnd type="none" w="lg" len="lg"/>
            <a:tailEnd type="stealth" w="lg" len="lg"/>
          </a:ln>
        </p:spPr>
      </p:cxnSp>
      <p:cxnSp>
        <p:nvCxnSpPr>
          <p:cNvPr id="44" name="Shape 445"/>
          <p:cNvCxnSpPr>
            <a:stCxn id="7" idx="3"/>
            <a:endCxn id="37" idx="1"/>
          </p:cNvCxnSpPr>
          <p:nvPr/>
        </p:nvCxnSpPr>
        <p:spPr>
          <a:xfrm flipV="1">
            <a:off x="4219028" y="4495650"/>
            <a:ext cx="1648372" cy="388860"/>
          </a:xfrm>
          <a:prstGeom prst="straightConnector1">
            <a:avLst/>
          </a:prstGeom>
          <a:noFill/>
          <a:ln w="19050" cap="flat" cmpd="sng">
            <a:solidFill>
              <a:schemeClr val="dk2"/>
            </a:solidFill>
            <a:prstDash val="solid"/>
            <a:round/>
            <a:headEnd type="none" w="lg" len="lg"/>
            <a:tailEnd type="stealth" w="lg" len="lg"/>
          </a:ln>
        </p:spPr>
      </p:cxnSp>
      <p:sp>
        <p:nvSpPr>
          <p:cNvPr id="48" name="Shape 449"/>
          <p:cNvSpPr/>
          <p:nvPr/>
        </p:nvSpPr>
        <p:spPr>
          <a:xfrm>
            <a:off x="8077200" y="4267200"/>
            <a:ext cx="506999" cy="506999"/>
          </a:xfrm>
          <a:prstGeom prst="rect">
            <a:avLst/>
          </a:prstGeom>
          <a:solidFill>
            <a:srgbClr val="B4A7D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dirty="0" smtClean="0"/>
              <a:t>  N</a:t>
            </a:r>
            <a:endParaRPr dirty="0"/>
          </a:p>
        </p:txBody>
      </p:sp>
      <p:cxnSp>
        <p:nvCxnSpPr>
          <p:cNvPr id="49" name="Shape 448"/>
          <p:cNvCxnSpPr>
            <a:stCxn id="37" idx="3"/>
            <a:endCxn id="48" idx="1"/>
          </p:cNvCxnSpPr>
          <p:nvPr/>
        </p:nvCxnSpPr>
        <p:spPr>
          <a:xfrm>
            <a:off x="6700500" y="4495650"/>
            <a:ext cx="1376700" cy="25050"/>
          </a:xfrm>
          <a:prstGeom prst="straightConnector1">
            <a:avLst/>
          </a:prstGeom>
          <a:noFill/>
          <a:ln w="19050" cap="flat" cmpd="sng">
            <a:solidFill>
              <a:schemeClr val="dk2"/>
            </a:solidFill>
            <a:prstDash val="solid"/>
            <a:round/>
            <a:headEnd type="none" w="lg" len="lg"/>
            <a:tailEnd type="stealth" w="lg" len="lg"/>
          </a:ln>
        </p:spPr>
      </p:cxnSp>
      <p:sp>
        <p:nvSpPr>
          <p:cNvPr id="53" name="Shape 459"/>
          <p:cNvSpPr/>
          <p:nvPr/>
        </p:nvSpPr>
        <p:spPr>
          <a:xfrm>
            <a:off x="5334000" y="4953000"/>
            <a:ext cx="312899" cy="312899"/>
          </a:xfrm>
          <a:prstGeom prst="rect">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4" name="Shape 460"/>
          <p:cNvCxnSpPr>
            <a:endCxn id="37" idx="1"/>
          </p:cNvCxnSpPr>
          <p:nvPr/>
        </p:nvCxnSpPr>
        <p:spPr>
          <a:xfrm flipV="1">
            <a:off x="5638800" y="4495650"/>
            <a:ext cx="228600" cy="609750"/>
          </a:xfrm>
          <a:prstGeom prst="straightConnector1">
            <a:avLst/>
          </a:prstGeom>
          <a:noFill/>
          <a:ln w="1905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41764572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1: </a:t>
            </a:r>
            <a:r>
              <a:rPr lang="en-US" dirty="0" err="1"/>
              <a:t>s</a:t>
            </a:r>
            <a:r>
              <a:rPr lang="en-US" dirty="0" err="1" smtClean="0"/>
              <a:t>oftmax</a:t>
            </a:r>
            <a:r>
              <a:rPr lang="en-US" dirty="0" smtClean="0"/>
              <a:t> layer</a:t>
            </a:r>
            <a:endParaRPr lang="en-US" dirty="0"/>
          </a:p>
        </p:txBody>
      </p:sp>
      <p:sp>
        <p:nvSpPr>
          <p:cNvPr id="3" name="Content Placeholder 2"/>
          <p:cNvSpPr>
            <a:spLocks noGrp="1"/>
          </p:cNvSpPr>
          <p:nvPr>
            <p:ph idx="1"/>
          </p:nvPr>
        </p:nvSpPr>
        <p:spPr/>
        <p:txBody>
          <a:bodyPr/>
          <a:lstStyle/>
          <a:p>
            <a:r>
              <a:rPr lang="en-US" dirty="0" smtClean="0"/>
              <a:t>Generalization of logistic function</a:t>
            </a:r>
          </a:p>
          <a:p>
            <a:endParaRPr lang="en-US" dirty="0" smtClean="0"/>
          </a:p>
          <a:p>
            <a:endParaRPr lang="en-US" dirty="0"/>
          </a:p>
          <a:p>
            <a:endParaRPr lang="en-US" dirty="0" smtClean="0"/>
          </a:p>
          <a:p>
            <a:r>
              <a:rPr lang="en-US" dirty="0" smtClean="0"/>
              <a:t>Squashes a bunch of arbitrarily real numbers into a prob. distribution</a:t>
            </a:r>
          </a:p>
          <a:p>
            <a:r>
              <a:rPr lang="en-US" dirty="0" smtClean="0"/>
              <a:t>Think of this as yet another </a:t>
            </a:r>
            <a:r>
              <a:rPr lang="en-US" i="1" dirty="0" smtClean="0"/>
              <a:t>activation</a:t>
            </a:r>
            <a:r>
              <a:rPr lang="en-US" dirty="0" smtClean="0"/>
              <a:t> function</a:t>
            </a:r>
          </a:p>
          <a:p>
            <a:pPr marL="0" indent="0">
              <a:buNone/>
            </a:pPr>
            <a:endParaRPr lang="en-US" dirty="0"/>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2952750"/>
            <a:ext cx="2971800" cy="977900"/>
          </a:xfrm>
          <a:prstGeom prst="rect">
            <a:avLst/>
          </a:prstGeom>
        </p:spPr>
      </p:pic>
    </p:spTree>
    <p:extLst>
      <p:ext uri="{BB962C8B-B14F-4D97-AF65-F5344CB8AC3E}">
        <p14:creationId xmlns:p14="http://schemas.microsoft.com/office/powerpoint/2010/main" val="340919263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1: </a:t>
            </a:r>
            <a:r>
              <a:rPr lang="en-US" dirty="0" smtClean="0"/>
              <a:t>cross-entropy loss</a:t>
            </a:r>
            <a:endParaRPr lang="en-US" dirty="0"/>
          </a:p>
        </p:txBody>
      </p:sp>
      <p:sp>
        <p:nvSpPr>
          <p:cNvPr id="3" name="Content Placeholder 2"/>
          <p:cNvSpPr>
            <a:spLocks noGrp="1"/>
          </p:cNvSpPr>
          <p:nvPr>
            <p:ph idx="1"/>
          </p:nvPr>
        </p:nvSpPr>
        <p:spPr/>
        <p:txBody>
          <a:bodyPr/>
          <a:lstStyle/>
          <a:p>
            <a:r>
              <a:rPr lang="en-US" dirty="0" smtClean="0"/>
              <a:t>Since we’re comparing a prob. distribution to true 1-hot encoding, we’ll use the </a:t>
            </a:r>
            <a:r>
              <a:rPr lang="en-US" i="1" dirty="0" smtClean="0"/>
              <a:t>cross-entropy </a:t>
            </a:r>
            <a:r>
              <a:rPr lang="en-US" dirty="0" smtClean="0"/>
              <a:t>function as the loss:</a:t>
            </a:r>
          </a:p>
          <a:p>
            <a:endParaRPr lang="en-US" dirty="0"/>
          </a:p>
          <a:p>
            <a:pPr marL="0" indent="0">
              <a:buNone/>
            </a:pPr>
            <a:endParaRPr lang="en-US" dirty="0"/>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4572000"/>
            <a:ext cx="4851400" cy="1117600"/>
          </a:xfrm>
          <a:prstGeom prst="rect">
            <a:avLst/>
          </a:prstGeom>
        </p:spPr>
      </p:pic>
    </p:spTree>
    <p:extLst>
      <p:ext uri="{BB962C8B-B14F-4D97-AF65-F5344CB8AC3E}">
        <p14:creationId xmlns:p14="http://schemas.microsoft.com/office/powerpoint/2010/main" val="212874846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1: extensions</a:t>
            </a:r>
            <a:endParaRPr lang="en-US" dirty="0"/>
          </a:p>
        </p:txBody>
      </p:sp>
      <p:sp>
        <p:nvSpPr>
          <p:cNvPr id="3" name="Content Placeholder 2"/>
          <p:cNvSpPr>
            <a:spLocks noGrp="1"/>
          </p:cNvSpPr>
          <p:nvPr>
            <p:ph idx="1"/>
          </p:nvPr>
        </p:nvSpPr>
        <p:spPr/>
        <p:txBody>
          <a:bodyPr/>
          <a:lstStyle/>
          <a:p>
            <a:r>
              <a:rPr lang="en-US" dirty="0" smtClean="0"/>
              <a:t>Try changing</a:t>
            </a:r>
            <a:r>
              <a:rPr lang="is-IS" dirty="0" smtClean="0"/>
              <a:t>…</a:t>
            </a:r>
          </a:p>
          <a:p>
            <a:pPr lvl="1"/>
            <a:r>
              <a:rPr lang="is-IS" dirty="0" smtClean="0"/>
              <a:t>the number of training points</a:t>
            </a:r>
          </a:p>
          <a:p>
            <a:pPr lvl="1"/>
            <a:r>
              <a:rPr lang="is-IS" dirty="0"/>
              <a:t>t</a:t>
            </a:r>
            <a:r>
              <a:rPr lang="is-IS" dirty="0" smtClean="0"/>
              <a:t>he number of hidden neurons</a:t>
            </a:r>
          </a:p>
          <a:p>
            <a:pPr lvl="1"/>
            <a:r>
              <a:rPr lang="en-US" dirty="0"/>
              <a:t>t</a:t>
            </a:r>
            <a:r>
              <a:rPr lang="en-US" dirty="0" smtClean="0"/>
              <a:t>he input layer activation function</a:t>
            </a:r>
          </a:p>
          <a:p>
            <a:pPr lvl="1"/>
            <a:r>
              <a:rPr lang="en-US" dirty="0" smtClean="0"/>
              <a:t>Gradient Descent’s learning rate</a:t>
            </a:r>
          </a:p>
          <a:p>
            <a:pPr lvl="1"/>
            <a:r>
              <a:rPr lang="en-US" dirty="0" smtClean="0"/>
              <a:t>the optimization algorithm </a:t>
            </a:r>
          </a:p>
          <a:p>
            <a:pPr lvl="1"/>
            <a:r>
              <a:rPr lang="en-US" dirty="0" smtClean="0"/>
              <a:t>etc.</a:t>
            </a:r>
            <a:endParaRPr lang="en-US" dirty="0"/>
          </a:p>
        </p:txBody>
      </p:sp>
    </p:spTree>
    <p:extLst>
      <p:ext uri="{BB962C8B-B14F-4D97-AF65-F5344CB8AC3E}">
        <p14:creationId xmlns:p14="http://schemas.microsoft.com/office/powerpoint/2010/main" val="206241240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Unsupervised learning &amp; data representation</a:t>
            </a:r>
            <a:endParaRPr lang="en-US" dirty="0"/>
          </a:p>
        </p:txBody>
      </p:sp>
      <p:sp>
        <p:nvSpPr>
          <p:cNvPr id="4" name="TextBox 3"/>
          <p:cNvSpPr txBox="1"/>
          <p:nvPr/>
        </p:nvSpPr>
        <p:spPr>
          <a:xfrm>
            <a:off x="3733800" y="6096000"/>
            <a:ext cx="5156355" cy="369332"/>
          </a:xfrm>
          <a:prstGeom prst="rect">
            <a:avLst/>
          </a:prstGeom>
          <a:noFill/>
        </p:spPr>
        <p:txBody>
          <a:bodyPr wrap="none" rtlCol="0">
            <a:spAutoFit/>
          </a:bodyPr>
          <a:lstStyle/>
          <a:p>
            <a:r>
              <a:rPr lang="en-US" dirty="0"/>
              <a:t>http://</a:t>
            </a:r>
            <a:r>
              <a:rPr lang="en-US" dirty="0" err="1"/>
              <a:t>www.mit.edu</a:t>
            </a:r>
            <a:r>
              <a:rPr lang="en-US" dirty="0"/>
              <a:t>/~9.520/fall16/Classes/</a:t>
            </a:r>
            <a:r>
              <a:rPr lang="en-US" dirty="0" err="1"/>
              <a:t>ldr.html</a:t>
            </a:r>
            <a:endParaRPr lang="en-US" dirty="0"/>
          </a:p>
        </p:txBody>
      </p:sp>
    </p:spTree>
    <p:extLst>
      <p:ext uri="{BB962C8B-B14F-4D97-AF65-F5344CB8AC3E}">
        <p14:creationId xmlns:p14="http://schemas.microsoft.com/office/powerpoint/2010/main" val="58292755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Successful ML ingredients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Learning algorithms</a:t>
            </a:r>
          </a:p>
          <a:p>
            <a:pPr marL="514350" indent="-514350">
              <a:buFont typeface="+mj-lt"/>
              <a:buAutoNum type="arabicPeriod"/>
            </a:pPr>
            <a:endParaRPr lang="en-US" dirty="0" smtClean="0"/>
          </a:p>
          <a:p>
            <a:pPr marL="514350" indent="-514350">
              <a:buFont typeface="+mj-lt"/>
              <a:buAutoNum type="arabicPeriod"/>
            </a:pPr>
            <a:r>
              <a:rPr lang="en-US" dirty="0" smtClean="0"/>
              <a:t>Lots of labeled data</a:t>
            </a:r>
          </a:p>
          <a:p>
            <a:pPr marL="514350" indent="-514350">
              <a:buFont typeface="+mj-lt"/>
              <a:buAutoNum type="arabicPeriod"/>
            </a:pPr>
            <a:endParaRPr lang="en-US" dirty="0"/>
          </a:p>
          <a:p>
            <a:pPr marL="514350" indent="-514350">
              <a:buFont typeface="+mj-lt"/>
              <a:buAutoNum type="arabicPeriod"/>
            </a:pPr>
            <a:r>
              <a:rPr lang="en-US" dirty="0" smtClean="0"/>
              <a:t>Computational power</a:t>
            </a:r>
            <a:endParaRPr lang="en-US" dirty="0"/>
          </a:p>
        </p:txBody>
      </p:sp>
    </p:spTree>
    <p:extLst>
      <p:ext uri="{BB962C8B-B14F-4D97-AF65-F5344CB8AC3E}">
        <p14:creationId xmlns:p14="http://schemas.microsoft.com/office/powerpoint/2010/main" val="40130111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Successful ML ingredients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Learning algorithms</a:t>
            </a:r>
          </a:p>
          <a:p>
            <a:pPr marL="514350" indent="-514350">
              <a:buFont typeface="+mj-lt"/>
              <a:buAutoNum type="arabicPeriod"/>
            </a:pPr>
            <a:endParaRPr lang="en-US" dirty="0" smtClean="0"/>
          </a:p>
          <a:p>
            <a:pPr marL="514350" indent="-514350">
              <a:buFont typeface="+mj-lt"/>
              <a:buAutoNum type="arabicPeriod"/>
            </a:pPr>
            <a:r>
              <a:rPr lang="en-US" dirty="0" smtClean="0"/>
              <a:t>Lots of </a:t>
            </a:r>
            <a:r>
              <a:rPr lang="en-US" b="1" dirty="0" smtClean="0">
                <a:solidFill>
                  <a:srgbClr val="FF0000"/>
                </a:solidFill>
              </a:rPr>
              <a:t>labeled(!!)</a:t>
            </a:r>
            <a:r>
              <a:rPr lang="en-US" dirty="0" smtClean="0"/>
              <a:t> data</a:t>
            </a:r>
          </a:p>
          <a:p>
            <a:pPr marL="514350" indent="-514350">
              <a:buFont typeface="+mj-lt"/>
              <a:buAutoNum type="arabicPeriod"/>
            </a:pPr>
            <a:endParaRPr lang="en-US" dirty="0"/>
          </a:p>
          <a:p>
            <a:pPr marL="514350" indent="-514350">
              <a:buFont typeface="+mj-lt"/>
              <a:buAutoNum type="arabicPeriod"/>
            </a:pPr>
            <a:r>
              <a:rPr lang="en-US" dirty="0" smtClean="0"/>
              <a:t>Computational power</a:t>
            </a:r>
            <a:endParaRPr lang="en-US" dirty="0"/>
          </a:p>
        </p:txBody>
      </p:sp>
    </p:spTree>
    <p:extLst>
      <p:ext uri="{BB962C8B-B14F-4D97-AF65-F5344CB8AC3E}">
        <p14:creationId xmlns:p14="http://schemas.microsoft.com/office/powerpoint/2010/main" val="152563642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unsupervised?</a:t>
            </a:r>
            <a:endParaRPr lang="en-US" dirty="0"/>
          </a:p>
        </p:txBody>
      </p:sp>
      <p:sp>
        <p:nvSpPr>
          <p:cNvPr id="3" name="Content Placeholder 2"/>
          <p:cNvSpPr>
            <a:spLocks noGrp="1"/>
          </p:cNvSpPr>
          <p:nvPr>
            <p:ph idx="1"/>
          </p:nvPr>
        </p:nvSpPr>
        <p:spPr/>
        <p:txBody>
          <a:bodyPr/>
          <a:lstStyle/>
          <a:p>
            <a:r>
              <a:rPr lang="en-US" dirty="0" smtClean="0"/>
              <a:t>Labeled data is expensive to get</a:t>
            </a:r>
          </a:p>
          <a:p>
            <a:pPr lvl="1"/>
            <a:r>
              <a:rPr lang="en-US" dirty="0" smtClean="0"/>
              <a:t>Unlabeled data cheaper / widely available</a:t>
            </a:r>
          </a:p>
          <a:p>
            <a:r>
              <a:rPr lang="en-US" dirty="0" smtClean="0"/>
              <a:t>Different goals:</a:t>
            </a:r>
          </a:p>
          <a:p>
            <a:pPr lvl="1"/>
            <a:r>
              <a:rPr lang="en-US" dirty="0" smtClean="0"/>
              <a:t>Cluster analysis</a:t>
            </a:r>
          </a:p>
          <a:p>
            <a:pPr lvl="1"/>
            <a:r>
              <a:rPr lang="en-US" dirty="0" smtClean="0"/>
              <a:t>Embedding data in new vector spaces</a:t>
            </a:r>
          </a:p>
          <a:p>
            <a:pPr lvl="1"/>
            <a:r>
              <a:rPr lang="en-US" dirty="0" smtClean="0"/>
              <a:t>Compression</a:t>
            </a:r>
            <a:r>
              <a:rPr lang="is-IS" dirty="0" smtClean="0"/>
              <a:t>…</a:t>
            </a:r>
          </a:p>
          <a:p>
            <a:r>
              <a:rPr lang="is-IS" dirty="0" smtClean="0"/>
              <a:t>Finding </a:t>
            </a:r>
            <a:r>
              <a:rPr lang="is-IS" i="1" dirty="0" smtClean="0"/>
              <a:t>good representations</a:t>
            </a:r>
            <a:r>
              <a:rPr lang="is-IS" dirty="0" smtClean="0"/>
              <a:t> can improve Supervised Learning</a:t>
            </a:r>
            <a:endParaRPr lang="en-US" dirty="0"/>
          </a:p>
        </p:txBody>
      </p:sp>
    </p:spTree>
    <p:extLst>
      <p:ext uri="{BB962C8B-B14F-4D97-AF65-F5344CB8AC3E}">
        <p14:creationId xmlns:p14="http://schemas.microsoft.com/office/powerpoint/2010/main" val="7775257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Supervised Learning and Neural Nets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3859317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unsupervised?</a:t>
            </a:r>
            <a:endParaRPr lang="en-US" dirty="0"/>
          </a:p>
        </p:txBody>
      </p:sp>
      <p:sp>
        <p:nvSpPr>
          <p:cNvPr id="3" name="Content Placeholder 2"/>
          <p:cNvSpPr>
            <a:spLocks noGrp="1"/>
          </p:cNvSpPr>
          <p:nvPr>
            <p:ph idx="1"/>
          </p:nvPr>
        </p:nvSpPr>
        <p:spPr/>
        <p:txBody>
          <a:bodyPr/>
          <a:lstStyle/>
          <a:p>
            <a:r>
              <a:rPr lang="is-IS" dirty="0" smtClean="0"/>
              <a:t>Finding </a:t>
            </a:r>
            <a:r>
              <a:rPr lang="is-IS" i="1" dirty="0" smtClean="0"/>
              <a:t>good representations</a:t>
            </a:r>
            <a:r>
              <a:rPr lang="is-IS" dirty="0" smtClean="0"/>
              <a:t> can improve Supervised Learning</a:t>
            </a:r>
            <a:endParaRPr lang="en-US" dirty="0"/>
          </a:p>
        </p:txBody>
      </p:sp>
      <p:pic>
        <p:nvPicPr>
          <p:cNvPr id="4" name="Picture 3" descr="Screen Shot 2017-01-25 at 11.58.4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3200400"/>
            <a:ext cx="5666828" cy="3048000"/>
          </a:xfrm>
          <a:prstGeom prst="rect">
            <a:avLst/>
          </a:prstGeom>
        </p:spPr>
      </p:pic>
    </p:spTree>
    <p:extLst>
      <p:ext uri="{BB962C8B-B14F-4D97-AF65-F5344CB8AC3E}">
        <p14:creationId xmlns:p14="http://schemas.microsoft.com/office/powerpoint/2010/main" val="31806712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txBox="1">
            <a:spLocks noGrp="1"/>
          </p:cNvSpPr>
          <p:nvPr>
            <p:ph type="title"/>
          </p:nvPr>
        </p:nvSpPr>
        <p:spPr>
          <a:xfrm>
            <a:off x="311701" y="593367"/>
            <a:ext cx="8520599" cy="763599"/>
          </a:xfrm>
          <a:prstGeom prst="rect">
            <a:avLst/>
          </a:prstGeom>
        </p:spPr>
        <p:txBody>
          <a:bodyPr lIns="91425" tIns="91425" rIns="91425" bIns="91425" anchor="t" anchorCtr="0">
            <a:noAutofit/>
          </a:bodyPr>
          <a:lstStyle/>
          <a:p>
            <a:pPr lvl="0">
              <a:spcBef>
                <a:spcPts val="0"/>
              </a:spcBef>
              <a:buNone/>
            </a:pPr>
            <a:r>
              <a:rPr lang="en-US" dirty="0" smtClean="0"/>
              <a:t>Example:</a:t>
            </a:r>
            <a:r>
              <a:rPr lang="en" dirty="0" smtClean="0"/>
              <a:t> </a:t>
            </a:r>
            <a:r>
              <a:rPr lang="en" dirty="0"/>
              <a:t>autoencoders</a:t>
            </a:r>
          </a:p>
        </p:txBody>
      </p:sp>
      <p:sp>
        <p:nvSpPr>
          <p:cNvPr id="506" name="Shape 506"/>
          <p:cNvSpPr txBox="1">
            <a:spLocks noGrp="1"/>
          </p:cNvSpPr>
          <p:nvPr>
            <p:ph type="body" idx="1"/>
          </p:nvPr>
        </p:nvSpPr>
        <p:spPr>
          <a:xfrm>
            <a:off x="246922" y="2067918"/>
            <a:ext cx="8520599" cy="5321199"/>
          </a:xfrm>
          <a:prstGeom prst="rect">
            <a:avLst/>
          </a:prstGeom>
        </p:spPr>
        <p:txBody>
          <a:bodyPr lIns="91425" tIns="91425" rIns="91425" bIns="91425" anchor="t" anchorCtr="0">
            <a:noAutofit/>
          </a:bodyPr>
          <a:lstStyle/>
          <a:p>
            <a:pPr marL="457200" lvl="0" indent="-228600" rtl="0">
              <a:lnSpc>
                <a:spcPct val="130000"/>
              </a:lnSpc>
              <a:spcBef>
                <a:spcPts val="0"/>
              </a:spcBef>
            </a:pPr>
            <a:r>
              <a:rPr lang="en" sz="2400" dirty="0"/>
              <a:t>Images </a:t>
            </a:r>
            <a:r>
              <a:rPr lang="en-US" sz="2400" dirty="0" smtClean="0"/>
              <a:t>are </a:t>
            </a:r>
            <a:r>
              <a:rPr lang="en" sz="2400" b="1" dirty="0" smtClean="0"/>
              <a:t>high-dimensional </a:t>
            </a:r>
            <a:r>
              <a:rPr lang="en" sz="2400" b="1" dirty="0"/>
              <a:t>vectors </a:t>
            </a:r>
          </a:p>
          <a:p>
            <a:pPr marL="457200" lvl="0" indent="-228600" rtl="0">
              <a:lnSpc>
                <a:spcPct val="130000"/>
              </a:lnSpc>
              <a:spcBef>
                <a:spcPts val="0"/>
              </a:spcBef>
            </a:pPr>
            <a:r>
              <a:rPr lang="en" sz="2400" b="1" dirty="0"/>
              <a:t>Hypothesis</a:t>
            </a:r>
            <a:r>
              <a:rPr lang="en" sz="2400" dirty="0"/>
              <a:t>: can </a:t>
            </a:r>
            <a:r>
              <a:rPr lang="en" sz="2400" b="1" dirty="0"/>
              <a:t>project</a:t>
            </a:r>
            <a:r>
              <a:rPr lang="en" sz="2400" dirty="0"/>
              <a:t> </a:t>
            </a:r>
            <a:r>
              <a:rPr lang="en" sz="2400" dirty="0" smtClean="0"/>
              <a:t>high-dim</a:t>
            </a:r>
            <a:r>
              <a:rPr lang="en-US" sz="2400" dirty="0" err="1" smtClean="0"/>
              <a:t>ensional</a:t>
            </a:r>
            <a:r>
              <a:rPr lang="en" sz="2400" dirty="0" smtClean="0"/>
              <a:t> </a:t>
            </a:r>
            <a:r>
              <a:rPr lang="en" sz="2400" dirty="0"/>
              <a:t>vectors into </a:t>
            </a:r>
            <a:r>
              <a:rPr lang="en" sz="2400" dirty="0" smtClean="0"/>
              <a:t>low-dim</a:t>
            </a:r>
            <a:r>
              <a:rPr lang="en-US" sz="2400" dirty="0" err="1" smtClean="0"/>
              <a:t>ension</a:t>
            </a:r>
            <a:r>
              <a:rPr lang="en" sz="2400" dirty="0" smtClean="0"/>
              <a:t> without</a:t>
            </a:r>
            <a:r>
              <a:rPr lang="en-US" sz="2400" dirty="0" smtClean="0"/>
              <a:t> </a:t>
            </a:r>
            <a:r>
              <a:rPr lang="en" sz="2400" dirty="0" smtClean="0"/>
              <a:t>much</a:t>
            </a:r>
            <a:r>
              <a:rPr lang="en-US" sz="2400" dirty="0" smtClean="0"/>
              <a:t> loss</a:t>
            </a:r>
            <a:endParaRPr lang="en" sz="2400" dirty="0"/>
          </a:p>
          <a:p>
            <a:pPr marL="457200" lvl="0" indent="-228600" rtl="0">
              <a:lnSpc>
                <a:spcPct val="130000"/>
              </a:lnSpc>
              <a:spcBef>
                <a:spcPts val="0"/>
              </a:spcBef>
            </a:pPr>
            <a:r>
              <a:rPr lang="en" sz="2400" b="1" dirty="0"/>
              <a:t>PCA </a:t>
            </a:r>
            <a:r>
              <a:rPr lang="en" sz="2400" dirty="0"/>
              <a:t>is a classic way of doing this</a:t>
            </a:r>
          </a:p>
          <a:p>
            <a:pPr marL="457200" lvl="0" indent="-228600" rtl="0">
              <a:lnSpc>
                <a:spcPct val="200000"/>
              </a:lnSpc>
              <a:spcBef>
                <a:spcPts val="0"/>
              </a:spcBef>
            </a:pPr>
            <a:r>
              <a:rPr lang="en-US" sz="2400" dirty="0" smtClean="0"/>
              <a:t>Can also u</a:t>
            </a:r>
            <a:r>
              <a:rPr lang="en" sz="2400" dirty="0" smtClean="0"/>
              <a:t>se ANN!</a:t>
            </a:r>
            <a:endParaRPr lang="en" sz="2400" dirty="0"/>
          </a:p>
        </p:txBody>
      </p:sp>
      <p:pic>
        <p:nvPicPr>
          <p:cNvPr id="507" name="Shape 507"/>
          <p:cNvPicPr preferRelativeResize="0"/>
          <p:nvPr/>
        </p:nvPicPr>
        <p:blipFill>
          <a:blip r:embed="rId3">
            <a:alphaModFix/>
          </a:blip>
          <a:stretch>
            <a:fillRect/>
          </a:stretch>
        </p:blipFill>
        <p:spPr>
          <a:xfrm>
            <a:off x="6149374" y="3110834"/>
            <a:ext cx="2994624" cy="3747165"/>
          </a:xfrm>
          <a:prstGeom prst="rect">
            <a:avLst/>
          </a:prstGeom>
          <a:noFill/>
          <a:ln>
            <a:noFill/>
          </a:ln>
        </p:spPr>
      </p:pic>
    </p:spTree>
    <p:extLst>
      <p:ext uri="{BB962C8B-B14F-4D97-AF65-F5344CB8AC3E}">
        <p14:creationId xmlns:p14="http://schemas.microsoft.com/office/powerpoint/2010/main" val="34478082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Shape 512"/>
          <p:cNvSpPr/>
          <p:nvPr/>
        </p:nvSpPr>
        <p:spPr>
          <a:xfrm>
            <a:off x="684926" y="2511149"/>
            <a:ext cx="506999" cy="6759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3" name="Shape 513"/>
          <p:cNvSpPr/>
          <p:nvPr/>
        </p:nvSpPr>
        <p:spPr>
          <a:xfrm>
            <a:off x="684926" y="3186998"/>
            <a:ext cx="506999" cy="6759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4" name="Shape 514"/>
          <p:cNvSpPr/>
          <p:nvPr/>
        </p:nvSpPr>
        <p:spPr>
          <a:xfrm>
            <a:off x="684926" y="3862847"/>
            <a:ext cx="506999" cy="6759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5" name="Shape 515"/>
          <p:cNvSpPr/>
          <p:nvPr/>
        </p:nvSpPr>
        <p:spPr>
          <a:xfrm>
            <a:off x="684926" y="4538695"/>
            <a:ext cx="506999" cy="6759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6" name="Shape 516"/>
          <p:cNvSpPr/>
          <p:nvPr/>
        </p:nvSpPr>
        <p:spPr>
          <a:xfrm>
            <a:off x="684926" y="5214545"/>
            <a:ext cx="506999" cy="6759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7" name="Shape 517"/>
          <p:cNvSpPr/>
          <p:nvPr/>
        </p:nvSpPr>
        <p:spPr>
          <a:xfrm>
            <a:off x="2579925" y="2511134"/>
            <a:ext cx="833100" cy="1015599"/>
          </a:xfrm>
          <a:prstGeom prst="diamond">
            <a:avLst/>
          </a:prstGeom>
          <a:solidFill>
            <a:srgbClr val="6D9EE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i="1"/>
              <a:t>f</a:t>
            </a:r>
          </a:p>
        </p:txBody>
      </p:sp>
      <p:sp>
        <p:nvSpPr>
          <p:cNvPr id="518" name="Shape 518"/>
          <p:cNvSpPr/>
          <p:nvPr/>
        </p:nvSpPr>
        <p:spPr>
          <a:xfrm>
            <a:off x="2579925" y="4874934"/>
            <a:ext cx="833100" cy="1015599"/>
          </a:xfrm>
          <a:prstGeom prst="diamond">
            <a:avLst/>
          </a:prstGeom>
          <a:solidFill>
            <a:srgbClr val="6D9EE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i="1"/>
              <a:t>f</a:t>
            </a:r>
          </a:p>
        </p:txBody>
      </p:sp>
      <p:sp>
        <p:nvSpPr>
          <p:cNvPr id="519" name="Shape 519"/>
          <p:cNvSpPr/>
          <p:nvPr/>
        </p:nvSpPr>
        <p:spPr>
          <a:xfrm>
            <a:off x="2579925" y="3693034"/>
            <a:ext cx="833100" cy="1015599"/>
          </a:xfrm>
          <a:prstGeom prst="diamond">
            <a:avLst/>
          </a:prstGeom>
          <a:solidFill>
            <a:srgbClr val="6D9EE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i="1"/>
              <a:t>f</a:t>
            </a:r>
          </a:p>
        </p:txBody>
      </p:sp>
      <p:cxnSp>
        <p:nvCxnSpPr>
          <p:cNvPr id="520" name="Shape 520"/>
          <p:cNvCxnSpPr>
            <a:stCxn id="512" idx="3"/>
            <a:endCxn id="517" idx="1"/>
          </p:cNvCxnSpPr>
          <p:nvPr/>
        </p:nvCxnSpPr>
        <p:spPr>
          <a:xfrm>
            <a:off x="1191925" y="2849148"/>
            <a:ext cx="1388100" cy="169600"/>
          </a:xfrm>
          <a:prstGeom prst="straightConnector1">
            <a:avLst/>
          </a:prstGeom>
          <a:noFill/>
          <a:ln w="19050" cap="flat" cmpd="sng">
            <a:solidFill>
              <a:schemeClr val="dk2"/>
            </a:solidFill>
            <a:prstDash val="solid"/>
            <a:round/>
            <a:headEnd type="none" w="lg" len="lg"/>
            <a:tailEnd type="stealth" w="lg" len="lg"/>
          </a:ln>
        </p:spPr>
      </p:cxnSp>
      <p:cxnSp>
        <p:nvCxnSpPr>
          <p:cNvPr id="521" name="Shape 521"/>
          <p:cNvCxnSpPr>
            <a:stCxn id="512" idx="3"/>
            <a:endCxn id="519" idx="1"/>
          </p:cNvCxnSpPr>
          <p:nvPr/>
        </p:nvCxnSpPr>
        <p:spPr>
          <a:xfrm>
            <a:off x="1191925" y="2849148"/>
            <a:ext cx="1388100" cy="1351600"/>
          </a:xfrm>
          <a:prstGeom prst="straightConnector1">
            <a:avLst/>
          </a:prstGeom>
          <a:noFill/>
          <a:ln w="19050" cap="flat" cmpd="sng">
            <a:solidFill>
              <a:schemeClr val="dk2"/>
            </a:solidFill>
            <a:prstDash val="solid"/>
            <a:round/>
            <a:headEnd type="none" w="lg" len="lg"/>
            <a:tailEnd type="stealth" w="lg" len="lg"/>
          </a:ln>
        </p:spPr>
      </p:cxnSp>
      <p:cxnSp>
        <p:nvCxnSpPr>
          <p:cNvPr id="522" name="Shape 522"/>
          <p:cNvCxnSpPr>
            <a:stCxn id="512" idx="3"/>
            <a:endCxn id="518" idx="1"/>
          </p:cNvCxnSpPr>
          <p:nvPr/>
        </p:nvCxnSpPr>
        <p:spPr>
          <a:xfrm>
            <a:off x="1191925" y="2849148"/>
            <a:ext cx="1388100" cy="2533600"/>
          </a:xfrm>
          <a:prstGeom prst="straightConnector1">
            <a:avLst/>
          </a:prstGeom>
          <a:noFill/>
          <a:ln w="19050" cap="flat" cmpd="sng">
            <a:solidFill>
              <a:schemeClr val="dk2"/>
            </a:solidFill>
            <a:prstDash val="solid"/>
            <a:round/>
            <a:headEnd type="none" w="lg" len="lg"/>
            <a:tailEnd type="stealth" w="lg" len="lg"/>
          </a:ln>
        </p:spPr>
      </p:cxnSp>
      <p:cxnSp>
        <p:nvCxnSpPr>
          <p:cNvPr id="523" name="Shape 523"/>
          <p:cNvCxnSpPr>
            <a:stCxn id="513" idx="3"/>
            <a:endCxn id="517" idx="1"/>
          </p:cNvCxnSpPr>
          <p:nvPr/>
        </p:nvCxnSpPr>
        <p:spPr>
          <a:xfrm rot="10800000" flipH="1">
            <a:off x="1191925" y="3018997"/>
            <a:ext cx="1388100" cy="506000"/>
          </a:xfrm>
          <a:prstGeom prst="straightConnector1">
            <a:avLst/>
          </a:prstGeom>
          <a:noFill/>
          <a:ln w="19050" cap="flat" cmpd="sng">
            <a:solidFill>
              <a:schemeClr val="dk2"/>
            </a:solidFill>
            <a:prstDash val="solid"/>
            <a:round/>
            <a:headEnd type="none" w="lg" len="lg"/>
            <a:tailEnd type="stealth" w="lg" len="lg"/>
          </a:ln>
        </p:spPr>
      </p:cxnSp>
      <p:cxnSp>
        <p:nvCxnSpPr>
          <p:cNvPr id="524" name="Shape 524"/>
          <p:cNvCxnSpPr>
            <a:stCxn id="513" idx="3"/>
            <a:endCxn id="519" idx="1"/>
          </p:cNvCxnSpPr>
          <p:nvPr/>
        </p:nvCxnSpPr>
        <p:spPr>
          <a:xfrm>
            <a:off x="1191925" y="3524997"/>
            <a:ext cx="1388100" cy="676000"/>
          </a:xfrm>
          <a:prstGeom prst="straightConnector1">
            <a:avLst/>
          </a:prstGeom>
          <a:noFill/>
          <a:ln w="19050" cap="flat" cmpd="sng">
            <a:solidFill>
              <a:schemeClr val="dk2"/>
            </a:solidFill>
            <a:prstDash val="solid"/>
            <a:round/>
            <a:headEnd type="none" w="lg" len="lg"/>
            <a:tailEnd type="stealth" w="lg" len="lg"/>
          </a:ln>
        </p:spPr>
      </p:cxnSp>
      <p:cxnSp>
        <p:nvCxnSpPr>
          <p:cNvPr id="525" name="Shape 525"/>
          <p:cNvCxnSpPr>
            <a:stCxn id="513" idx="3"/>
            <a:endCxn id="518" idx="1"/>
          </p:cNvCxnSpPr>
          <p:nvPr/>
        </p:nvCxnSpPr>
        <p:spPr>
          <a:xfrm>
            <a:off x="1191925" y="3524997"/>
            <a:ext cx="1388100" cy="1857600"/>
          </a:xfrm>
          <a:prstGeom prst="straightConnector1">
            <a:avLst/>
          </a:prstGeom>
          <a:noFill/>
          <a:ln w="19050" cap="flat" cmpd="sng">
            <a:solidFill>
              <a:schemeClr val="dk2"/>
            </a:solidFill>
            <a:prstDash val="solid"/>
            <a:round/>
            <a:headEnd type="none" w="lg" len="lg"/>
            <a:tailEnd type="stealth" w="lg" len="lg"/>
          </a:ln>
        </p:spPr>
      </p:cxnSp>
      <p:cxnSp>
        <p:nvCxnSpPr>
          <p:cNvPr id="526" name="Shape 526"/>
          <p:cNvCxnSpPr>
            <a:stCxn id="514" idx="3"/>
            <a:endCxn id="517" idx="1"/>
          </p:cNvCxnSpPr>
          <p:nvPr/>
        </p:nvCxnSpPr>
        <p:spPr>
          <a:xfrm rot="10800000" flipH="1">
            <a:off x="1191925" y="3018847"/>
            <a:ext cx="1388100" cy="1182000"/>
          </a:xfrm>
          <a:prstGeom prst="straightConnector1">
            <a:avLst/>
          </a:prstGeom>
          <a:noFill/>
          <a:ln w="19050" cap="flat" cmpd="sng">
            <a:solidFill>
              <a:schemeClr val="dk2"/>
            </a:solidFill>
            <a:prstDash val="solid"/>
            <a:round/>
            <a:headEnd type="none" w="lg" len="lg"/>
            <a:tailEnd type="stealth" w="lg" len="lg"/>
          </a:ln>
        </p:spPr>
      </p:cxnSp>
      <p:cxnSp>
        <p:nvCxnSpPr>
          <p:cNvPr id="527" name="Shape 527"/>
          <p:cNvCxnSpPr>
            <a:stCxn id="514" idx="3"/>
            <a:endCxn id="519" idx="1"/>
          </p:cNvCxnSpPr>
          <p:nvPr/>
        </p:nvCxnSpPr>
        <p:spPr>
          <a:xfrm>
            <a:off x="1191925" y="4200847"/>
            <a:ext cx="1388100" cy="0"/>
          </a:xfrm>
          <a:prstGeom prst="straightConnector1">
            <a:avLst/>
          </a:prstGeom>
          <a:noFill/>
          <a:ln w="19050" cap="flat" cmpd="sng">
            <a:solidFill>
              <a:schemeClr val="dk2"/>
            </a:solidFill>
            <a:prstDash val="solid"/>
            <a:round/>
            <a:headEnd type="none" w="lg" len="lg"/>
            <a:tailEnd type="stealth" w="lg" len="lg"/>
          </a:ln>
        </p:spPr>
      </p:cxnSp>
      <p:cxnSp>
        <p:nvCxnSpPr>
          <p:cNvPr id="528" name="Shape 528"/>
          <p:cNvCxnSpPr>
            <a:stCxn id="514" idx="3"/>
            <a:endCxn id="518" idx="1"/>
          </p:cNvCxnSpPr>
          <p:nvPr/>
        </p:nvCxnSpPr>
        <p:spPr>
          <a:xfrm>
            <a:off x="1191925" y="4200847"/>
            <a:ext cx="1388100" cy="1182000"/>
          </a:xfrm>
          <a:prstGeom prst="straightConnector1">
            <a:avLst/>
          </a:prstGeom>
          <a:noFill/>
          <a:ln w="19050" cap="flat" cmpd="sng">
            <a:solidFill>
              <a:schemeClr val="dk2"/>
            </a:solidFill>
            <a:prstDash val="solid"/>
            <a:round/>
            <a:headEnd type="none" w="lg" len="lg"/>
            <a:tailEnd type="stealth" w="lg" len="lg"/>
          </a:ln>
        </p:spPr>
      </p:cxnSp>
      <p:cxnSp>
        <p:nvCxnSpPr>
          <p:cNvPr id="529" name="Shape 529"/>
          <p:cNvCxnSpPr>
            <a:stCxn id="515" idx="3"/>
            <a:endCxn id="517" idx="1"/>
          </p:cNvCxnSpPr>
          <p:nvPr/>
        </p:nvCxnSpPr>
        <p:spPr>
          <a:xfrm rot="10800000" flipH="1">
            <a:off x="1191925" y="3019095"/>
            <a:ext cx="1388100" cy="1857600"/>
          </a:xfrm>
          <a:prstGeom prst="straightConnector1">
            <a:avLst/>
          </a:prstGeom>
          <a:noFill/>
          <a:ln w="19050" cap="flat" cmpd="sng">
            <a:solidFill>
              <a:schemeClr val="dk2"/>
            </a:solidFill>
            <a:prstDash val="solid"/>
            <a:round/>
            <a:headEnd type="none" w="lg" len="lg"/>
            <a:tailEnd type="stealth" w="lg" len="lg"/>
          </a:ln>
        </p:spPr>
      </p:cxnSp>
      <p:cxnSp>
        <p:nvCxnSpPr>
          <p:cNvPr id="530" name="Shape 530"/>
          <p:cNvCxnSpPr>
            <a:stCxn id="515" idx="3"/>
            <a:endCxn id="519" idx="1"/>
          </p:cNvCxnSpPr>
          <p:nvPr/>
        </p:nvCxnSpPr>
        <p:spPr>
          <a:xfrm rot="10800000" flipH="1">
            <a:off x="1191925" y="4200695"/>
            <a:ext cx="1388100" cy="676000"/>
          </a:xfrm>
          <a:prstGeom prst="straightConnector1">
            <a:avLst/>
          </a:prstGeom>
          <a:noFill/>
          <a:ln w="19050" cap="flat" cmpd="sng">
            <a:solidFill>
              <a:schemeClr val="dk2"/>
            </a:solidFill>
            <a:prstDash val="solid"/>
            <a:round/>
            <a:headEnd type="none" w="lg" len="lg"/>
            <a:tailEnd type="stealth" w="lg" len="lg"/>
          </a:ln>
        </p:spPr>
      </p:cxnSp>
      <p:cxnSp>
        <p:nvCxnSpPr>
          <p:cNvPr id="531" name="Shape 531"/>
          <p:cNvCxnSpPr>
            <a:stCxn id="515" idx="3"/>
            <a:endCxn id="518" idx="1"/>
          </p:cNvCxnSpPr>
          <p:nvPr/>
        </p:nvCxnSpPr>
        <p:spPr>
          <a:xfrm>
            <a:off x="1191925" y="4876695"/>
            <a:ext cx="1388100" cy="506000"/>
          </a:xfrm>
          <a:prstGeom prst="straightConnector1">
            <a:avLst/>
          </a:prstGeom>
          <a:noFill/>
          <a:ln w="19050" cap="flat" cmpd="sng">
            <a:solidFill>
              <a:schemeClr val="dk2"/>
            </a:solidFill>
            <a:prstDash val="solid"/>
            <a:round/>
            <a:headEnd type="none" w="lg" len="lg"/>
            <a:tailEnd type="stealth" w="lg" len="lg"/>
          </a:ln>
        </p:spPr>
      </p:cxnSp>
      <p:cxnSp>
        <p:nvCxnSpPr>
          <p:cNvPr id="532" name="Shape 532"/>
          <p:cNvCxnSpPr>
            <a:stCxn id="516" idx="3"/>
            <a:endCxn id="517" idx="1"/>
          </p:cNvCxnSpPr>
          <p:nvPr/>
        </p:nvCxnSpPr>
        <p:spPr>
          <a:xfrm rot="10800000" flipH="1">
            <a:off x="1191925" y="3018944"/>
            <a:ext cx="1388100" cy="2533600"/>
          </a:xfrm>
          <a:prstGeom prst="straightConnector1">
            <a:avLst/>
          </a:prstGeom>
          <a:noFill/>
          <a:ln w="19050" cap="flat" cmpd="sng">
            <a:solidFill>
              <a:schemeClr val="dk2"/>
            </a:solidFill>
            <a:prstDash val="solid"/>
            <a:round/>
            <a:headEnd type="none" w="lg" len="lg"/>
            <a:tailEnd type="stealth" w="lg" len="lg"/>
          </a:ln>
        </p:spPr>
      </p:cxnSp>
      <p:cxnSp>
        <p:nvCxnSpPr>
          <p:cNvPr id="533" name="Shape 533"/>
          <p:cNvCxnSpPr>
            <a:stCxn id="516" idx="3"/>
            <a:endCxn id="519" idx="1"/>
          </p:cNvCxnSpPr>
          <p:nvPr/>
        </p:nvCxnSpPr>
        <p:spPr>
          <a:xfrm rot="10800000" flipH="1">
            <a:off x="1191925" y="4200944"/>
            <a:ext cx="1388100" cy="1351600"/>
          </a:xfrm>
          <a:prstGeom prst="straightConnector1">
            <a:avLst/>
          </a:prstGeom>
          <a:noFill/>
          <a:ln w="19050" cap="flat" cmpd="sng">
            <a:solidFill>
              <a:schemeClr val="dk2"/>
            </a:solidFill>
            <a:prstDash val="solid"/>
            <a:round/>
            <a:headEnd type="none" w="lg" len="lg"/>
            <a:tailEnd type="stealth" w="lg" len="lg"/>
          </a:ln>
        </p:spPr>
      </p:cxnSp>
      <p:cxnSp>
        <p:nvCxnSpPr>
          <p:cNvPr id="534" name="Shape 534"/>
          <p:cNvCxnSpPr>
            <a:stCxn id="516" idx="3"/>
            <a:endCxn id="518" idx="1"/>
          </p:cNvCxnSpPr>
          <p:nvPr/>
        </p:nvCxnSpPr>
        <p:spPr>
          <a:xfrm rot="10800000" flipH="1">
            <a:off x="1191925" y="5382544"/>
            <a:ext cx="1388100" cy="170000"/>
          </a:xfrm>
          <a:prstGeom prst="straightConnector1">
            <a:avLst/>
          </a:prstGeom>
          <a:noFill/>
          <a:ln w="19050" cap="flat" cmpd="sng">
            <a:solidFill>
              <a:schemeClr val="dk2"/>
            </a:solidFill>
            <a:prstDash val="solid"/>
            <a:round/>
            <a:headEnd type="none" w="lg" len="lg"/>
            <a:tailEnd type="stealth" w="lg" len="lg"/>
          </a:ln>
        </p:spPr>
      </p:cxnSp>
      <p:sp>
        <p:nvSpPr>
          <p:cNvPr id="535" name="Shape 535"/>
          <p:cNvSpPr/>
          <p:nvPr/>
        </p:nvSpPr>
        <p:spPr>
          <a:xfrm>
            <a:off x="4195076" y="3186981"/>
            <a:ext cx="506999" cy="675999"/>
          </a:xfrm>
          <a:prstGeom prst="rect">
            <a:avLst/>
          </a:prstGeom>
          <a:solidFill>
            <a:srgbClr val="FFE5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6" name="Shape 536"/>
          <p:cNvSpPr/>
          <p:nvPr/>
        </p:nvSpPr>
        <p:spPr>
          <a:xfrm>
            <a:off x="4195076" y="3862830"/>
            <a:ext cx="506999" cy="675999"/>
          </a:xfrm>
          <a:prstGeom prst="rect">
            <a:avLst/>
          </a:prstGeom>
          <a:solidFill>
            <a:srgbClr val="FFE5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7" name="Shape 537"/>
          <p:cNvSpPr/>
          <p:nvPr/>
        </p:nvSpPr>
        <p:spPr>
          <a:xfrm>
            <a:off x="4195076" y="4538679"/>
            <a:ext cx="506999" cy="675999"/>
          </a:xfrm>
          <a:prstGeom prst="rect">
            <a:avLst/>
          </a:prstGeom>
          <a:solidFill>
            <a:srgbClr val="FFE5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38" name="Shape 538"/>
          <p:cNvCxnSpPr>
            <a:stCxn id="517" idx="3"/>
            <a:endCxn id="535" idx="1"/>
          </p:cNvCxnSpPr>
          <p:nvPr/>
        </p:nvCxnSpPr>
        <p:spPr>
          <a:xfrm>
            <a:off x="3413025" y="3018932"/>
            <a:ext cx="782100" cy="506000"/>
          </a:xfrm>
          <a:prstGeom prst="straightConnector1">
            <a:avLst/>
          </a:prstGeom>
          <a:noFill/>
          <a:ln w="19050" cap="flat" cmpd="sng">
            <a:solidFill>
              <a:schemeClr val="dk2"/>
            </a:solidFill>
            <a:prstDash val="solid"/>
            <a:round/>
            <a:headEnd type="none" w="lg" len="lg"/>
            <a:tailEnd type="stealth" w="lg" len="lg"/>
          </a:ln>
        </p:spPr>
      </p:cxnSp>
      <p:cxnSp>
        <p:nvCxnSpPr>
          <p:cNvPr id="539" name="Shape 539"/>
          <p:cNvCxnSpPr>
            <a:stCxn id="519" idx="3"/>
            <a:endCxn id="536" idx="1"/>
          </p:cNvCxnSpPr>
          <p:nvPr/>
        </p:nvCxnSpPr>
        <p:spPr>
          <a:xfrm>
            <a:off x="3413025" y="4200832"/>
            <a:ext cx="782100" cy="0"/>
          </a:xfrm>
          <a:prstGeom prst="straightConnector1">
            <a:avLst/>
          </a:prstGeom>
          <a:noFill/>
          <a:ln w="19050" cap="flat" cmpd="sng">
            <a:solidFill>
              <a:schemeClr val="dk2"/>
            </a:solidFill>
            <a:prstDash val="solid"/>
            <a:round/>
            <a:headEnd type="none" w="lg" len="lg"/>
            <a:tailEnd type="stealth" w="lg" len="lg"/>
          </a:ln>
        </p:spPr>
      </p:cxnSp>
      <p:cxnSp>
        <p:nvCxnSpPr>
          <p:cNvPr id="540" name="Shape 540"/>
          <p:cNvCxnSpPr>
            <a:stCxn id="518" idx="3"/>
            <a:endCxn id="537" idx="1"/>
          </p:cNvCxnSpPr>
          <p:nvPr/>
        </p:nvCxnSpPr>
        <p:spPr>
          <a:xfrm rot="10800000" flipH="1">
            <a:off x="3413025" y="4876732"/>
            <a:ext cx="782100" cy="506000"/>
          </a:xfrm>
          <a:prstGeom prst="straightConnector1">
            <a:avLst/>
          </a:prstGeom>
          <a:noFill/>
          <a:ln w="19050" cap="flat" cmpd="sng">
            <a:solidFill>
              <a:schemeClr val="dk2"/>
            </a:solidFill>
            <a:prstDash val="solid"/>
            <a:round/>
            <a:headEnd type="none" w="lg" len="lg"/>
            <a:tailEnd type="stealth" w="lg" len="lg"/>
          </a:ln>
        </p:spPr>
      </p:cxnSp>
      <p:sp>
        <p:nvSpPr>
          <p:cNvPr id="541" name="Shape 541"/>
          <p:cNvSpPr/>
          <p:nvPr/>
        </p:nvSpPr>
        <p:spPr>
          <a:xfrm>
            <a:off x="5730750" y="2511134"/>
            <a:ext cx="833100" cy="1015599"/>
          </a:xfrm>
          <a:prstGeom prst="diamond">
            <a:avLst/>
          </a:prstGeom>
          <a:solidFill>
            <a:srgbClr val="6D9EE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i="1"/>
              <a:t>f</a:t>
            </a:r>
          </a:p>
        </p:txBody>
      </p:sp>
      <p:sp>
        <p:nvSpPr>
          <p:cNvPr id="542" name="Shape 542"/>
          <p:cNvSpPr/>
          <p:nvPr/>
        </p:nvSpPr>
        <p:spPr>
          <a:xfrm>
            <a:off x="5730750" y="4874934"/>
            <a:ext cx="833100" cy="1015599"/>
          </a:xfrm>
          <a:prstGeom prst="diamond">
            <a:avLst/>
          </a:prstGeom>
          <a:solidFill>
            <a:srgbClr val="6D9EE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i="1"/>
              <a:t>f</a:t>
            </a:r>
          </a:p>
        </p:txBody>
      </p:sp>
      <p:sp>
        <p:nvSpPr>
          <p:cNvPr id="543" name="Shape 543"/>
          <p:cNvSpPr/>
          <p:nvPr/>
        </p:nvSpPr>
        <p:spPr>
          <a:xfrm>
            <a:off x="5730750" y="3693034"/>
            <a:ext cx="833100" cy="1015599"/>
          </a:xfrm>
          <a:prstGeom prst="diamond">
            <a:avLst/>
          </a:prstGeom>
          <a:solidFill>
            <a:srgbClr val="6D9EE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i="1"/>
              <a:t>f</a:t>
            </a:r>
          </a:p>
        </p:txBody>
      </p:sp>
      <p:cxnSp>
        <p:nvCxnSpPr>
          <p:cNvPr id="544" name="Shape 544"/>
          <p:cNvCxnSpPr>
            <a:stCxn id="535" idx="3"/>
            <a:endCxn id="541" idx="1"/>
          </p:cNvCxnSpPr>
          <p:nvPr/>
        </p:nvCxnSpPr>
        <p:spPr>
          <a:xfrm rot="10800000" flipH="1">
            <a:off x="4702075" y="3018980"/>
            <a:ext cx="1028700" cy="506000"/>
          </a:xfrm>
          <a:prstGeom prst="straightConnector1">
            <a:avLst/>
          </a:prstGeom>
          <a:noFill/>
          <a:ln w="19050" cap="flat" cmpd="sng">
            <a:solidFill>
              <a:schemeClr val="dk2"/>
            </a:solidFill>
            <a:prstDash val="solid"/>
            <a:round/>
            <a:headEnd type="none" w="lg" len="lg"/>
            <a:tailEnd type="stealth" w="lg" len="lg"/>
          </a:ln>
        </p:spPr>
      </p:cxnSp>
      <p:cxnSp>
        <p:nvCxnSpPr>
          <p:cNvPr id="545" name="Shape 545"/>
          <p:cNvCxnSpPr>
            <a:stCxn id="535" idx="3"/>
            <a:endCxn id="543" idx="1"/>
          </p:cNvCxnSpPr>
          <p:nvPr/>
        </p:nvCxnSpPr>
        <p:spPr>
          <a:xfrm>
            <a:off x="4702075" y="3524980"/>
            <a:ext cx="1028700" cy="676000"/>
          </a:xfrm>
          <a:prstGeom prst="straightConnector1">
            <a:avLst/>
          </a:prstGeom>
          <a:noFill/>
          <a:ln w="19050" cap="flat" cmpd="sng">
            <a:solidFill>
              <a:schemeClr val="dk2"/>
            </a:solidFill>
            <a:prstDash val="solid"/>
            <a:round/>
            <a:headEnd type="none" w="lg" len="lg"/>
            <a:tailEnd type="stealth" w="lg" len="lg"/>
          </a:ln>
        </p:spPr>
      </p:cxnSp>
      <p:cxnSp>
        <p:nvCxnSpPr>
          <p:cNvPr id="546" name="Shape 546"/>
          <p:cNvCxnSpPr>
            <a:stCxn id="535" idx="3"/>
            <a:endCxn id="542" idx="1"/>
          </p:cNvCxnSpPr>
          <p:nvPr/>
        </p:nvCxnSpPr>
        <p:spPr>
          <a:xfrm>
            <a:off x="4702075" y="3524980"/>
            <a:ext cx="1028700" cy="1857600"/>
          </a:xfrm>
          <a:prstGeom prst="straightConnector1">
            <a:avLst/>
          </a:prstGeom>
          <a:noFill/>
          <a:ln w="19050" cap="flat" cmpd="sng">
            <a:solidFill>
              <a:schemeClr val="dk2"/>
            </a:solidFill>
            <a:prstDash val="solid"/>
            <a:round/>
            <a:headEnd type="none" w="lg" len="lg"/>
            <a:tailEnd type="stealth" w="lg" len="lg"/>
          </a:ln>
        </p:spPr>
      </p:cxnSp>
      <p:cxnSp>
        <p:nvCxnSpPr>
          <p:cNvPr id="547" name="Shape 547"/>
          <p:cNvCxnSpPr>
            <a:stCxn id="536" idx="3"/>
            <a:endCxn id="541" idx="1"/>
          </p:cNvCxnSpPr>
          <p:nvPr/>
        </p:nvCxnSpPr>
        <p:spPr>
          <a:xfrm rot="10800000" flipH="1">
            <a:off x="4702075" y="3018829"/>
            <a:ext cx="1028700" cy="1182000"/>
          </a:xfrm>
          <a:prstGeom prst="straightConnector1">
            <a:avLst/>
          </a:prstGeom>
          <a:noFill/>
          <a:ln w="19050" cap="flat" cmpd="sng">
            <a:solidFill>
              <a:schemeClr val="dk2"/>
            </a:solidFill>
            <a:prstDash val="solid"/>
            <a:round/>
            <a:headEnd type="none" w="lg" len="lg"/>
            <a:tailEnd type="stealth" w="lg" len="lg"/>
          </a:ln>
        </p:spPr>
      </p:cxnSp>
      <p:cxnSp>
        <p:nvCxnSpPr>
          <p:cNvPr id="548" name="Shape 548"/>
          <p:cNvCxnSpPr>
            <a:stCxn id="536" idx="3"/>
            <a:endCxn id="543" idx="1"/>
          </p:cNvCxnSpPr>
          <p:nvPr/>
        </p:nvCxnSpPr>
        <p:spPr>
          <a:xfrm>
            <a:off x="4702075" y="4200829"/>
            <a:ext cx="1028700" cy="0"/>
          </a:xfrm>
          <a:prstGeom prst="straightConnector1">
            <a:avLst/>
          </a:prstGeom>
          <a:noFill/>
          <a:ln w="19050" cap="flat" cmpd="sng">
            <a:solidFill>
              <a:schemeClr val="dk2"/>
            </a:solidFill>
            <a:prstDash val="solid"/>
            <a:round/>
            <a:headEnd type="none" w="lg" len="lg"/>
            <a:tailEnd type="stealth" w="lg" len="lg"/>
          </a:ln>
        </p:spPr>
      </p:cxnSp>
      <p:cxnSp>
        <p:nvCxnSpPr>
          <p:cNvPr id="549" name="Shape 549"/>
          <p:cNvCxnSpPr>
            <a:stCxn id="536" idx="3"/>
            <a:endCxn id="542" idx="1"/>
          </p:cNvCxnSpPr>
          <p:nvPr/>
        </p:nvCxnSpPr>
        <p:spPr>
          <a:xfrm>
            <a:off x="4702075" y="4200829"/>
            <a:ext cx="1028700" cy="1182000"/>
          </a:xfrm>
          <a:prstGeom prst="straightConnector1">
            <a:avLst/>
          </a:prstGeom>
          <a:noFill/>
          <a:ln w="19050" cap="flat" cmpd="sng">
            <a:solidFill>
              <a:schemeClr val="dk2"/>
            </a:solidFill>
            <a:prstDash val="solid"/>
            <a:round/>
            <a:headEnd type="none" w="lg" len="lg"/>
            <a:tailEnd type="stealth" w="lg" len="lg"/>
          </a:ln>
        </p:spPr>
      </p:cxnSp>
      <p:cxnSp>
        <p:nvCxnSpPr>
          <p:cNvPr id="550" name="Shape 550"/>
          <p:cNvCxnSpPr>
            <a:stCxn id="537" idx="3"/>
            <a:endCxn id="541" idx="1"/>
          </p:cNvCxnSpPr>
          <p:nvPr/>
        </p:nvCxnSpPr>
        <p:spPr>
          <a:xfrm rot="10800000" flipH="1">
            <a:off x="4702075" y="3019079"/>
            <a:ext cx="1028700" cy="1857600"/>
          </a:xfrm>
          <a:prstGeom prst="straightConnector1">
            <a:avLst/>
          </a:prstGeom>
          <a:noFill/>
          <a:ln w="19050" cap="flat" cmpd="sng">
            <a:solidFill>
              <a:schemeClr val="dk2"/>
            </a:solidFill>
            <a:prstDash val="solid"/>
            <a:round/>
            <a:headEnd type="none" w="lg" len="lg"/>
            <a:tailEnd type="stealth" w="lg" len="lg"/>
          </a:ln>
        </p:spPr>
      </p:cxnSp>
      <p:cxnSp>
        <p:nvCxnSpPr>
          <p:cNvPr id="551" name="Shape 551"/>
          <p:cNvCxnSpPr>
            <a:stCxn id="537" idx="3"/>
            <a:endCxn id="543" idx="1"/>
          </p:cNvCxnSpPr>
          <p:nvPr/>
        </p:nvCxnSpPr>
        <p:spPr>
          <a:xfrm rot="10800000" flipH="1">
            <a:off x="4702075" y="4200679"/>
            <a:ext cx="1028700" cy="676000"/>
          </a:xfrm>
          <a:prstGeom prst="straightConnector1">
            <a:avLst/>
          </a:prstGeom>
          <a:noFill/>
          <a:ln w="19050" cap="flat" cmpd="sng">
            <a:solidFill>
              <a:schemeClr val="dk2"/>
            </a:solidFill>
            <a:prstDash val="solid"/>
            <a:round/>
            <a:headEnd type="none" w="lg" len="lg"/>
            <a:tailEnd type="stealth" w="lg" len="lg"/>
          </a:ln>
        </p:spPr>
      </p:cxnSp>
      <p:cxnSp>
        <p:nvCxnSpPr>
          <p:cNvPr id="552" name="Shape 552"/>
          <p:cNvCxnSpPr>
            <a:stCxn id="537" idx="3"/>
            <a:endCxn id="542" idx="1"/>
          </p:cNvCxnSpPr>
          <p:nvPr/>
        </p:nvCxnSpPr>
        <p:spPr>
          <a:xfrm>
            <a:off x="4702075" y="4876679"/>
            <a:ext cx="1028700" cy="506000"/>
          </a:xfrm>
          <a:prstGeom prst="straightConnector1">
            <a:avLst/>
          </a:prstGeom>
          <a:noFill/>
          <a:ln w="19050" cap="flat" cmpd="sng">
            <a:solidFill>
              <a:schemeClr val="dk2"/>
            </a:solidFill>
            <a:prstDash val="solid"/>
            <a:round/>
            <a:headEnd type="none" w="lg" len="lg"/>
            <a:tailEnd type="stealth" w="lg" len="lg"/>
          </a:ln>
        </p:spPr>
      </p:cxnSp>
      <p:sp>
        <p:nvSpPr>
          <p:cNvPr id="553" name="Shape 553"/>
          <p:cNvSpPr/>
          <p:nvPr/>
        </p:nvSpPr>
        <p:spPr>
          <a:xfrm>
            <a:off x="7952076" y="2511149"/>
            <a:ext cx="506999" cy="675999"/>
          </a:xfrm>
          <a:prstGeom prst="rect">
            <a:avLst/>
          </a:prstGeom>
          <a:solidFill>
            <a:srgbClr val="B4A7D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4" name="Shape 554"/>
          <p:cNvSpPr/>
          <p:nvPr/>
        </p:nvSpPr>
        <p:spPr>
          <a:xfrm>
            <a:off x="7952076" y="3186998"/>
            <a:ext cx="506999" cy="675999"/>
          </a:xfrm>
          <a:prstGeom prst="rect">
            <a:avLst/>
          </a:prstGeom>
          <a:solidFill>
            <a:srgbClr val="B4A7D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5" name="Shape 555"/>
          <p:cNvSpPr/>
          <p:nvPr/>
        </p:nvSpPr>
        <p:spPr>
          <a:xfrm>
            <a:off x="7952076" y="3862847"/>
            <a:ext cx="506999" cy="675999"/>
          </a:xfrm>
          <a:prstGeom prst="rect">
            <a:avLst/>
          </a:prstGeom>
          <a:solidFill>
            <a:srgbClr val="B4A7D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6" name="Shape 556"/>
          <p:cNvSpPr/>
          <p:nvPr/>
        </p:nvSpPr>
        <p:spPr>
          <a:xfrm>
            <a:off x="7952076" y="4538695"/>
            <a:ext cx="506999" cy="675999"/>
          </a:xfrm>
          <a:prstGeom prst="rect">
            <a:avLst/>
          </a:prstGeom>
          <a:solidFill>
            <a:srgbClr val="B4A7D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7" name="Shape 557"/>
          <p:cNvSpPr/>
          <p:nvPr/>
        </p:nvSpPr>
        <p:spPr>
          <a:xfrm>
            <a:off x="7952076" y="5214545"/>
            <a:ext cx="506999" cy="675999"/>
          </a:xfrm>
          <a:prstGeom prst="rect">
            <a:avLst/>
          </a:prstGeom>
          <a:solidFill>
            <a:srgbClr val="B4A7D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58" name="Shape 558"/>
          <p:cNvCxnSpPr/>
          <p:nvPr/>
        </p:nvCxnSpPr>
        <p:spPr>
          <a:xfrm flipH="1">
            <a:off x="6563974" y="2885349"/>
            <a:ext cx="1388100" cy="169599"/>
          </a:xfrm>
          <a:prstGeom prst="straightConnector1">
            <a:avLst/>
          </a:prstGeom>
          <a:noFill/>
          <a:ln w="19050" cap="flat" cmpd="sng">
            <a:solidFill>
              <a:schemeClr val="dk2"/>
            </a:solidFill>
            <a:prstDash val="solid"/>
            <a:round/>
            <a:headEnd type="stealth" w="lg" len="lg"/>
            <a:tailEnd type="none" w="lg" len="lg"/>
          </a:ln>
        </p:spPr>
      </p:cxnSp>
      <p:cxnSp>
        <p:nvCxnSpPr>
          <p:cNvPr id="559" name="Shape 559"/>
          <p:cNvCxnSpPr>
            <a:endCxn id="543" idx="3"/>
          </p:cNvCxnSpPr>
          <p:nvPr/>
        </p:nvCxnSpPr>
        <p:spPr>
          <a:xfrm flipH="1">
            <a:off x="6563850" y="2885232"/>
            <a:ext cx="1388100" cy="1315600"/>
          </a:xfrm>
          <a:prstGeom prst="straightConnector1">
            <a:avLst/>
          </a:prstGeom>
          <a:noFill/>
          <a:ln w="19050" cap="flat" cmpd="sng">
            <a:solidFill>
              <a:schemeClr val="dk2"/>
            </a:solidFill>
            <a:prstDash val="solid"/>
            <a:round/>
            <a:headEnd type="stealth" w="lg" len="lg"/>
            <a:tailEnd type="none" w="lg" len="lg"/>
          </a:ln>
        </p:spPr>
      </p:cxnSp>
      <p:cxnSp>
        <p:nvCxnSpPr>
          <p:cNvPr id="560" name="Shape 560"/>
          <p:cNvCxnSpPr/>
          <p:nvPr/>
        </p:nvCxnSpPr>
        <p:spPr>
          <a:xfrm flipH="1">
            <a:off x="6563974" y="2885348"/>
            <a:ext cx="1388100" cy="2533600"/>
          </a:xfrm>
          <a:prstGeom prst="straightConnector1">
            <a:avLst/>
          </a:prstGeom>
          <a:noFill/>
          <a:ln w="19050" cap="flat" cmpd="sng">
            <a:solidFill>
              <a:schemeClr val="dk2"/>
            </a:solidFill>
            <a:prstDash val="solid"/>
            <a:round/>
            <a:headEnd type="stealth" w="lg" len="lg"/>
            <a:tailEnd type="none" w="lg" len="lg"/>
          </a:ln>
        </p:spPr>
      </p:cxnSp>
      <p:cxnSp>
        <p:nvCxnSpPr>
          <p:cNvPr id="561" name="Shape 561"/>
          <p:cNvCxnSpPr/>
          <p:nvPr/>
        </p:nvCxnSpPr>
        <p:spPr>
          <a:xfrm rot="10800000">
            <a:off x="6563974" y="3055198"/>
            <a:ext cx="1388100" cy="505999"/>
          </a:xfrm>
          <a:prstGeom prst="straightConnector1">
            <a:avLst/>
          </a:prstGeom>
          <a:noFill/>
          <a:ln w="19050" cap="flat" cmpd="sng">
            <a:solidFill>
              <a:schemeClr val="dk2"/>
            </a:solidFill>
            <a:prstDash val="solid"/>
            <a:round/>
            <a:headEnd type="stealth" w="lg" len="lg"/>
            <a:tailEnd type="none" w="lg" len="lg"/>
          </a:ln>
        </p:spPr>
      </p:cxnSp>
      <p:cxnSp>
        <p:nvCxnSpPr>
          <p:cNvPr id="562" name="Shape 562"/>
          <p:cNvCxnSpPr>
            <a:endCxn id="543" idx="3"/>
          </p:cNvCxnSpPr>
          <p:nvPr/>
        </p:nvCxnSpPr>
        <p:spPr>
          <a:xfrm flipH="1">
            <a:off x="6563850" y="3561232"/>
            <a:ext cx="1388100" cy="639600"/>
          </a:xfrm>
          <a:prstGeom prst="straightConnector1">
            <a:avLst/>
          </a:prstGeom>
          <a:noFill/>
          <a:ln w="19050" cap="flat" cmpd="sng">
            <a:solidFill>
              <a:schemeClr val="dk2"/>
            </a:solidFill>
            <a:prstDash val="solid"/>
            <a:round/>
            <a:headEnd type="stealth" w="lg" len="lg"/>
            <a:tailEnd type="none" w="lg" len="lg"/>
          </a:ln>
        </p:spPr>
      </p:cxnSp>
      <p:cxnSp>
        <p:nvCxnSpPr>
          <p:cNvPr id="563" name="Shape 563"/>
          <p:cNvCxnSpPr/>
          <p:nvPr/>
        </p:nvCxnSpPr>
        <p:spPr>
          <a:xfrm flipH="1">
            <a:off x="6563974" y="3561198"/>
            <a:ext cx="1388100" cy="1857599"/>
          </a:xfrm>
          <a:prstGeom prst="straightConnector1">
            <a:avLst/>
          </a:prstGeom>
          <a:noFill/>
          <a:ln w="19050" cap="flat" cmpd="sng">
            <a:solidFill>
              <a:schemeClr val="dk2"/>
            </a:solidFill>
            <a:prstDash val="solid"/>
            <a:round/>
            <a:headEnd type="stealth" w="lg" len="lg"/>
            <a:tailEnd type="none" w="lg" len="lg"/>
          </a:ln>
        </p:spPr>
      </p:cxnSp>
      <p:cxnSp>
        <p:nvCxnSpPr>
          <p:cNvPr id="564" name="Shape 564"/>
          <p:cNvCxnSpPr/>
          <p:nvPr/>
        </p:nvCxnSpPr>
        <p:spPr>
          <a:xfrm rot="10800000">
            <a:off x="6563974" y="3055047"/>
            <a:ext cx="1388100" cy="1182000"/>
          </a:xfrm>
          <a:prstGeom prst="straightConnector1">
            <a:avLst/>
          </a:prstGeom>
          <a:noFill/>
          <a:ln w="19050" cap="flat" cmpd="sng">
            <a:solidFill>
              <a:schemeClr val="dk2"/>
            </a:solidFill>
            <a:prstDash val="solid"/>
            <a:round/>
            <a:headEnd type="stealth" w="lg" len="lg"/>
            <a:tailEnd type="none" w="lg" len="lg"/>
          </a:ln>
        </p:spPr>
      </p:cxnSp>
      <p:cxnSp>
        <p:nvCxnSpPr>
          <p:cNvPr id="565" name="Shape 565"/>
          <p:cNvCxnSpPr>
            <a:endCxn id="543" idx="3"/>
          </p:cNvCxnSpPr>
          <p:nvPr/>
        </p:nvCxnSpPr>
        <p:spPr>
          <a:xfrm rot="10800000">
            <a:off x="6563850" y="4200832"/>
            <a:ext cx="1388100" cy="36400"/>
          </a:xfrm>
          <a:prstGeom prst="straightConnector1">
            <a:avLst/>
          </a:prstGeom>
          <a:noFill/>
          <a:ln w="19050" cap="flat" cmpd="sng">
            <a:solidFill>
              <a:schemeClr val="dk2"/>
            </a:solidFill>
            <a:prstDash val="solid"/>
            <a:round/>
            <a:headEnd type="stealth" w="lg" len="lg"/>
            <a:tailEnd type="none" w="lg" len="lg"/>
          </a:ln>
        </p:spPr>
      </p:cxnSp>
      <p:cxnSp>
        <p:nvCxnSpPr>
          <p:cNvPr id="566" name="Shape 566"/>
          <p:cNvCxnSpPr/>
          <p:nvPr/>
        </p:nvCxnSpPr>
        <p:spPr>
          <a:xfrm flipH="1">
            <a:off x="6563974" y="4237047"/>
            <a:ext cx="1388100" cy="1182000"/>
          </a:xfrm>
          <a:prstGeom prst="straightConnector1">
            <a:avLst/>
          </a:prstGeom>
          <a:noFill/>
          <a:ln w="19050" cap="flat" cmpd="sng">
            <a:solidFill>
              <a:schemeClr val="dk2"/>
            </a:solidFill>
            <a:prstDash val="solid"/>
            <a:round/>
            <a:headEnd type="stealth" w="lg" len="lg"/>
            <a:tailEnd type="none" w="lg" len="lg"/>
          </a:ln>
        </p:spPr>
      </p:cxnSp>
      <p:cxnSp>
        <p:nvCxnSpPr>
          <p:cNvPr id="567" name="Shape 567"/>
          <p:cNvCxnSpPr/>
          <p:nvPr/>
        </p:nvCxnSpPr>
        <p:spPr>
          <a:xfrm rot="10800000">
            <a:off x="6563974" y="3055295"/>
            <a:ext cx="1388100" cy="1857599"/>
          </a:xfrm>
          <a:prstGeom prst="straightConnector1">
            <a:avLst/>
          </a:prstGeom>
          <a:noFill/>
          <a:ln w="19050" cap="flat" cmpd="sng">
            <a:solidFill>
              <a:schemeClr val="dk2"/>
            </a:solidFill>
            <a:prstDash val="solid"/>
            <a:round/>
            <a:headEnd type="stealth" w="lg" len="lg"/>
            <a:tailEnd type="none" w="lg" len="lg"/>
          </a:ln>
        </p:spPr>
      </p:cxnSp>
      <p:cxnSp>
        <p:nvCxnSpPr>
          <p:cNvPr id="568" name="Shape 568"/>
          <p:cNvCxnSpPr>
            <a:endCxn id="543" idx="3"/>
          </p:cNvCxnSpPr>
          <p:nvPr/>
        </p:nvCxnSpPr>
        <p:spPr>
          <a:xfrm rot="10800000">
            <a:off x="6563850" y="4200832"/>
            <a:ext cx="1388100" cy="712000"/>
          </a:xfrm>
          <a:prstGeom prst="straightConnector1">
            <a:avLst/>
          </a:prstGeom>
          <a:noFill/>
          <a:ln w="19050" cap="flat" cmpd="sng">
            <a:solidFill>
              <a:schemeClr val="dk2"/>
            </a:solidFill>
            <a:prstDash val="solid"/>
            <a:round/>
            <a:headEnd type="stealth" w="lg" len="lg"/>
            <a:tailEnd type="none" w="lg" len="lg"/>
          </a:ln>
        </p:spPr>
      </p:cxnSp>
      <p:cxnSp>
        <p:nvCxnSpPr>
          <p:cNvPr id="569" name="Shape 569"/>
          <p:cNvCxnSpPr/>
          <p:nvPr/>
        </p:nvCxnSpPr>
        <p:spPr>
          <a:xfrm flipH="1">
            <a:off x="6563974" y="4912895"/>
            <a:ext cx="1388100" cy="505999"/>
          </a:xfrm>
          <a:prstGeom prst="straightConnector1">
            <a:avLst/>
          </a:prstGeom>
          <a:noFill/>
          <a:ln w="19050" cap="flat" cmpd="sng">
            <a:solidFill>
              <a:schemeClr val="dk2"/>
            </a:solidFill>
            <a:prstDash val="solid"/>
            <a:round/>
            <a:headEnd type="stealth" w="lg" len="lg"/>
            <a:tailEnd type="none" w="lg" len="lg"/>
          </a:ln>
        </p:spPr>
      </p:cxnSp>
      <p:cxnSp>
        <p:nvCxnSpPr>
          <p:cNvPr id="570" name="Shape 570"/>
          <p:cNvCxnSpPr/>
          <p:nvPr/>
        </p:nvCxnSpPr>
        <p:spPr>
          <a:xfrm rot="10800000">
            <a:off x="6563974" y="3055144"/>
            <a:ext cx="1388100" cy="2533600"/>
          </a:xfrm>
          <a:prstGeom prst="straightConnector1">
            <a:avLst/>
          </a:prstGeom>
          <a:noFill/>
          <a:ln w="19050" cap="flat" cmpd="sng">
            <a:solidFill>
              <a:schemeClr val="dk2"/>
            </a:solidFill>
            <a:prstDash val="solid"/>
            <a:round/>
            <a:headEnd type="stealth" w="lg" len="lg"/>
            <a:tailEnd type="none" w="lg" len="lg"/>
          </a:ln>
        </p:spPr>
      </p:cxnSp>
      <p:cxnSp>
        <p:nvCxnSpPr>
          <p:cNvPr id="571" name="Shape 571"/>
          <p:cNvCxnSpPr>
            <a:endCxn id="543" idx="3"/>
          </p:cNvCxnSpPr>
          <p:nvPr/>
        </p:nvCxnSpPr>
        <p:spPr>
          <a:xfrm rot="10800000">
            <a:off x="6563850" y="4200832"/>
            <a:ext cx="1388100" cy="1388000"/>
          </a:xfrm>
          <a:prstGeom prst="straightConnector1">
            <a:avLst/>
          </a:prstGeom>
          <a:noFill/>
          <a:ln w="19050" cap="flat" cmpd="sng">
            <a:solidFill>
              <a:schemeClr val="dk2"/>
            </a:solidFill>
            <a:prstDash val="solid"/>
            <a:round/>
            <a:headEnd type="stealth" w="lg" len="lg"/>
            <a:tailEnd type="none" w="lg" len="lg"/>
          </a:ln>
        </p:spPr>
      </p:cxnSp>
      <p:cxnSp>
        <p:nvCxnSpPr>
          <p:cNvPr id="572" name="Shape 572"/>
          <p:cNvCxnSpPr/>
          <p:nvPr/>
        </p:nvCxnSpPr>
        <p:spPr>
          <a:xfrm rot="10800000">
            <a:off x="6563974" y="5418744"/>
            <a:ext cx="1388100" cy="170000"/>
          </a:xfrm>
          <a:prstGeom prst="straightConnector1">
            <a:avLst/>
          </a:prstGeom>
          <a:noFill/>
          <a:ln w="19050" cap="flat" cmpd="sng">
            <a:solidFill>
              <a:schemeClr val="dk2"/>
            </a:solidFill>
            <a:prstDash val="solid"/>
            <a:round/>
            <a:headEnd type="stealth" w="lg" len="lg"/>
            <a:tailEnd type="none" w="lg" len="lg"/>
          </a:ln>
        </p:spPr>
      </p:cxnSp>
      <p:sp>
        <p:nvSpPr>
          <p:cNvPr id="573" name="Shape 573"/>
          <p:cNvSpPr txBox="1"/>
          <p:nvPr/>
        </p:nvSpPr>
        <p:spPr>
          <a:xfrm>
            <a:off x="322363" y="6062067"/>
            <a:ext cx="1232099" cy="675999"/>
          </a:xfrm>
          <a:prstGeom prst="rect">
            <a:avLst/>
          </a:prstGeom>
          <a:noFill/>
          <a:ln>
            <a:noFill/>
          </a:ln>
        </p:spPr>
        <p:txBody>
          <a:bodyPr lIns="91425" tIns="91425" rIns="91425" bIns="91425" anchor="t" anchorCtr="0">
            <a:noAutofit/>
          </a:bodyPr>
          <a:lstStyle/>
          <a:p>
            <a:pPr lvl="0" algn="ctr" rtl="0">
              <a:spcBef>
                <a:spcPts val="0"/>
              </a:spcBef>
              <a:buNone/>
            </a:pPr>
            <a:r>
              <a:rPr lang="en" sz="1800"/>
              <a:t>INPUT</a:t>
            </a:r>
          </a:p>
        </p:txBody>
      </p:sp>
      <p:sp>
        <p:nvSpPr>
          <p:cNvPr id="574" name="Shape 574"/>
          <p:cNvSpPr txBox="1"/>
          <p:nvPr/>
        </p:nvSpPr>
        <p:spPr>
          <a:xfrm>
            <a:off x="2380426" y="5890533"/>
            <a:ext cx="1232099" cy="938000"/>
          </a:xfrm>
          <a:prstGeom prst="rect">
            <a:avLst/>
          </a:prstGeom>
          <a:noFill/>
          <a:ln>
            <a:noFill/>
          </a:ln>
        </p:spPr>
        <p:txBody>
          <a:bodyPr lIns="91425" tIns="91425" rIns="91425" bIns="91425" anchor="t" anchorCtr="0">
            <a:noAutofit/>
          </a:bodyPr>
          <a:lstStyle/>
          <a:p>
            <a:pPr lvl="0" algn="ctr" rtl="0">
              <a:spcBef>
                <a:spcPts val="0"/>
              </a:spcBef>
              <a:buNone/>
            </a:pPr>
            <a:r>
              <a:rPr lang="en" sz="1800"/>
              <a:t>HIDDEN LAYER</a:t>
            </a:r>
          </a:p>
        </p:txBody>
      </p:sp>
      <p:sp>
        <p:nvSpPr>
          <p:cNvPr id="575" name="Shape 575"/>
          <p:cNvSpPr txBox="1"/>
          <p:nvPr/>
        </p:nvSpPr>
        <p:spPr>
          <a:xfrm>
            <a:off x="7589513" y="6025850"/>
            <a:ext cx="1232099" cy="675999"/>
          </a:xfrm>
          <a:prstGeom prst="rect">
            <a:avLst/>
          </a:prstGeom>
          <a:noFill/>
          <a:ln>
            <a:noFill/>
          </a:ln>
        </p:spPr>
        <p:txBody>
          <a:bodyPr lIns="91425" tIns="91425" rIns="91425" bIns="91425" anchor="t" anchorCtr="0">
            <a:noAutofit/>
          </a:bodyPr>
          <a:lstStyle/>
          <a:p>
            <a:pPr lvl="0" algn="ctr" rtl="0">
              <a:spcBef>
                <a:spcPts val="0"/>
              </a:spcBef>
              <a:buNone/>
            </a:pPr>
            <a:r>
              <a:rPr lang="en" sz="1800"/>
              <a:t>OUTPUT</a:t>
            </a:r>
          </a:p>
        </p:txBody>
      </p:sp>
      <p:sp>
        <p:nvSpPr>
          <p:cNvPr id="576" name="Shape 576"/>
          <p:cNvSpPr txBox="1"/>
          <p:nvPr/>
        </p:nvSpPr>
        <p:spPr>
          <a:xfrm>
            <a:off x="3832513" y="6062067"/>
            <a:ext cx="1232099" cy="675999"/>
          </a:xfrm>
          <a:prstGeom prst="rect">
            <a:avLst/>
          </a:prstGeom>
          <a:noFill/>
          <a:ln>
            <a:noFill/>
          </a:ln>
        </p:spPr>
        <p:txBody>
          <a:bodyPr lIns="91425" tIns="91425" rIns="91425" bIns="91425" anchor="t" anchorCtr="0">
            <a:noAutofit/>
          </a:bodyPr>
          <a:lstStyle/>
          <a:p>
            <a:pPr lvl="0" algn="ctr" rtl="0">
              <a:spcBef>
                <a:spcPts val="0"/>
              </a:spcBef>
              <a:buNone/>
            </a:pPr>
            <a:r>
              <a:rPr lang="en" sz="1800"/>
              <a:t>CODE</a:t>
            </a:r>
          </a:p>
        </p:txBody>
      </p:sp>
      <p:sp>
        <p:nvSpPr>
          <p:cNvPr id="577" name="Shape 577"/>
          <p:cNvSpPr txBox="1"/>
          <p:nvPr/>
        </p:nvSpPr>
        <p:spPr>
          <a:xfrm>
            <a:off x="5531251" y="5890533"/>
            <a:ext cx="1232099" cy="938000"/>
          </a:xfrm>
          <a:prstGeom prst="rect">
            <a:avLst/>
          </a:prstGeom>
          <a:noFill/>
          <a:ln>
            <a:noFill/>
          </a:ln>
        </p:spPr>
        <p:txBody>
          <a:bodyPr lIns="91425" tIns="91425" rIns="91425" bIns="91425" anchor="t" anchorCtr="0">
            <a:noAutofit/>
          </a:bodyPr>
          <a:lstStyle/>
          <a:p>
            <a:pPr lvl="0" algn="ctr" rtl="0">
              <a:spcBef>
                <a:spcPts val="0"/>
              </a:spcBef>
              <a:buNone/>
            </a:pPr>
            <a:r>
              <a:rPr lang="en" sz="1800"/>
              <a:t>HIDDEN LAYER</a:t>
            </a:r>
          </a:p>
        </p:txBody>
      </p:sp>
      <p:sp>
        <p:nvSpPr>
          <p:cNvPr id="578" name="Shape 578"/>
          <p:cNvSpPr/>
          <p:nvPr/>
        </p:nvSpPr>
        <p:spPr>
          <a:xfrm rot="5400000">
            <a:off x="2777275" y="1209551"/>
            <a:ext cx="438400" cy="2168999"/>
          </a:xfrm>
          <a:prstGeom prst="leftBrace">
            <a:avLst>
              <a:gd name="adj1" fmla="val 8333"/>
              <a:gd name="adj2" fmla="val 50000"/>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9" name="Shape 579"/>
          <p:cNvSpPr txBox="1"/>
          <p:nvPr/>
        </p:nvSpPr>
        <p:spPr>
          <a:xfrm>
            <a:off x="2380412" y="1498834"/>
            <a:ext cx="1232099" cy="675999"/>
          </a:xfrm>
          <a:prstGeom prst="rect">
            <a:avLst/>
          </a:prstGeom>
          <a:noFill/>
          <a:ln>
            <a:noFill/>
          </a:ln>
        </p:spPr>
        <p:txBody>
          <a:bodyPr lIns="91425" tIns="91425" rIns="91425" bIns="91425" anchor="t" anchorCtr="0">
            <a:noAutofit/>
          </a:bodyPr>
          <a:lstStyle/>
          <a:p>
            <a:pPr lvl="0" algn="ctr" rtl="0">
              <a:spcBef>
                <a:spcPts val="0"/>
              </a:spcBef>
              <a:buNone/>
            </a:pPr>
            <a:r>
              <a:rPr lang="en" sz="1800"/>
              <a:t>ENCODE</a:t>
            </a:r>
          </a:p>
        </p:txBody>
      </p:sp>
      <p:sp>
        <p:nvSpPr>
          <p:cNvPr id="580" name="Shape 580"/>
          <p:cNvSpPr/>
          <p:nvPr/>
        </p:nvSpPr>
        <p:spPr>
          <a:xfrm rot="5400000">
            <a:off x="5928100" y="1245751"/>
            <a:ext cx="438400" cy="2168999"/>
          </a:xfrm>
          <a:prstGeom prst="leftBrace">
            <a:avLst>
              <a:gd name="adj1" fmla="val 8333"/>
              <a:gd name="adj2" fmla="val 50000"/>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1" name="Shape 581"/>
          <p:cNvSpPr txBox="1"/>
          <p:nvPr/>
        </p:nvSpPr>
        <p:spPr>
          <a:xfrm>
            <a:off x="5531238" y="1535034"/>
            <a:ext cx="1232099" cy="675999"/>
          </a:xfrm>
          <a:prstGeom prst="rect">
            <a:avLst/>
          </a:prstGeom>
          <a:noFill/>
          <a:ln>
            <a:noFill/>
          </a:ln>
        </p:spPr>
        <p:txBody>
          <a:bodyPr lIns="91425" tIns="91425" rIns="91425" bIns="91425" anchor="t" anchorCtr="0">
            <a:noAutofit/>
          </a:bodyPr>
          <a:lstStyle/>
          <a:p>
            <a:pPr lvl="0" algn="ctr" rtl="0">
              <a:spcBef>
                <a:spcPts val="0"/>
              </a:spcBef>
              <a:buNone/>
            </a:pPr>
            <a:r>
              <a:rPr lang="en" sz="1800"/>
              <a:t>DECODE</a:t>
            </a:r>
          </a:p>
        </p:txBody>
      </p:sp>
      <p:sp>
        <p:nvSpPr>
          <p:cNvPr id="582" name="Shape 582"/>
          <p:cNvSpPr/>
          <p:nvPr/>
        </p:nvSpPr>
        <p:spPr>
          <a:xfrm rot="5400000">
            <a:off x="4324599" y="-2794683"/>
            <a:ext cx="494800" cy="7752900"/>
          </a:xfrm>
          <a:prstGeom prst="leftBrace">
            <a:avLst>
              <a:gd name="adj1" fmla="val 8333"/>
              <a:gd name="adj2" fmla="val 50000"/>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3" name="Shape 583"/>
          <p:cNvSpPr txBox="1"/>
          <p:nvPr/>
        </p:nvSpPr>
        <p:spPr>
          <a:xfrm>
            <a:off x="2728438" y="413426"/>
            <a:ext cx="3764999" cy="675999"/>
          </a:xfrm>
          <a:prstGeom prst="rect">
            <a:avLst/>
          </a:prstGeom>
          <a:noFill/>
          <a:ln>
            <a:noFill/>
          </a:ln>
        </p:spPr>
        <p:txBody>
          <a:bodyPr lIns="91425" tIns="91425" rIns="91425" bIns="91425" anchor="t" anchorCtr="0">
            <a:noAutofit/>
          </a:bodyPr>
          <a:lstStyle/>
          <a:p>
            <a:pPr lvl="0" algn="ctr" rtl="0">
              <a:spcBef>
                <a:spcPts val="0"/>
              </a:spcBef>
              <a:buNone/>
            </a:pPr>
            <a:r>
              <a:rPr lang="en" sz="1800" i="1" dirty="0"/>
              <a:t>ERROR = f(INPUT - OUTPUT)</a:t>
            </a:r>
          </a:p>
        </p:txBody>
      </p:sp>
    </p:spTree>
    <p:extLst>
      <p:ext uri="{BB962C8B-B14F-4D97-AF65-F5344CB8AC3E}">
        <p14:creationId xmlns:p14="http://schemas.microsoft.com/office/powerpoint/2010/main" val="415256378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Shape 588"/>
          <p:cNvSpPr txBox="1">
            <a:spLocks noGrp="1"/>
          </p:cNvSpPr>
          <p:nvPr>
            <p:ph type="title"/>
          </p:nvPr>
        </p:nvSpPr>
        <p:spPr>
          <a:xfrm>
            <a:off x="311701" y="593367"/>
            <a:ext cx="8520599" cy="763599"/>
          </a:xfrm>
          <a:prstGeom prst="rect">
            <a:avLst/>
          </a:prstGeom>
        </p:spPr>
        <p:txBody>
          <a:bodyPr lIns="91425" tIns="91425" rIns="91425" bIns="91425" anchor="t" anchorCtr="0">
            <a:noAutofit/>
          </a:bodyPr>
          <a:lstStyle/>
          <a:p>
            <a:pPr lvl="0">
              <a:spcBef>
                <a:spcPts val="0"/>
              </a:spcBef>
              <a:buNone/>
            </a:pPr>
            <a:r>
              <a:rPr lang="en" dirty="0"/>
              <a:t>Project 2 </a:t>
            </a:r>
            <a:r>
              <a:rPr lang="en" dirty="0" smtClean="0"/>
              <a:t>– </a:t>
            </a:r>
            <a:r>
              <a:rPr lang="en-US" dirty="0" smtClean="0"/>
              <a:t>“learn” </a:t>
            </a:r>
            <a:r>
              <a:rPr lang="en" dirty="0" smtClean="0"/>
              <a:t>binary</a:t>
            </a:r>
            <a:r>
              <a:rPr lang="en" dirty="0"/>
              <a:t>?</a:t>
            </a:r>
          </a:p>
        </p:txBody>
      </p:sp>
      <p:sp>
        <p:nvSpPr>
          <p:cNvPr id="589" name="Shape 589"/>
          <p:cNvSpPr txBox="1">
            <a:spLocks noGrp="1"/>
          </p:cNvSpPr>
          <p:nvPr>
            <p:ph type="body" idx="1"/>
          </p:nvPr>
        </p:nvSpPr>
        <p:spPr>
          <a:xfrm>
            <a:off x="311701" y="1536633"/>
            <a:ext cx="8520599" cy="4555200"/>
          </a:xfrm>
          <a:prstGeom prst="rect">
            <a:avLst/>
          </a:prstGeom>
        </p:spPr>
        <p:txBody>
          <a:bodyPr lIns="91425" tIns="91425" rIns="91425" bIns="91425" anchor="t" anchorCtr="0">
            <a:noAutofit/>
          </a:bodyPr>
          <a:lstStyle/>
          <a:p>
            <a:pPr marL="457200" lvl="0" indent="-228600" rtl="0">
              <a:lnSpc>
                <a:spcPct val="150000"/>
              </a:lnSpc>
              <a:spcBef>
                <a:spcPts val="0"/>
              </a:spcBef>
            </a:pPr>
            <a:r>
              <a:rPr lang="en" sz="2200" dirty="0"/>
              <a:t>Consider </a:t>
            </a:r>
            <a:r>
              <a:rPr lang="en" sz="2200" b="1" dirty="0"/>
              <a:t>“one-hot” vectors</a:t>
            </a:r>
            <a:r>
              <a:rPr lang="en" sz="2200" dirty="0"/>
              <a:t> for the </a:t>
            </a:r>
            <a:br>
              <a:rPr lang="en" sz="2200" dirty="0"/>
            </a:br>
            <a:r>
              <a:rPr lang="en" sz="2200" dirty="0"/>
              <a:t>numbers 1 to 8</a:t>
            </a:r>
          </a:p>
          <a:p>
            <a:pPr marL="914400" lvl="1" indent="-228600" rtl="0">
              <a:lnSpc>
                <a:spcPct val="150000"/>
              </a:lnSpc>
              <a:spcBef>
                <a:spcPts val="0"/>
              </a:spcBef>
            </a:pPr>
            <a:r>
              <a:rPr lang="en" sz="2200" dirty="0"/>
              <a:t>[1,0,0,0,0,0,0,0]    [0,1,0,0,0,0,0,0]    [0,0,1,0,0,0,0,0]    …</a:t>
            </a:r>
          </a:p>
          <a:p>
            <a:pPr marL="457200" lvl="0" indent="-228600" rtl="0">
              <a:lnSpc>
                <a:spcPct val="150000"/>
              </a:lnSpc>
              <a:spcBef>
                <a:spcPts val="0"/>
              </a:spcBef>
            </a:pPr>
            <a:r>
              <a:rPr lang="en" sz="2200" dirty="0"/>
              <a:t>Can represent these vectors in 3D, e.g.</a:t>
            </a:r>
          </a:p>
          <a:p>
            <a:pPr marL="914400" lvl="1" indent="-228600" rtl="0">
              <a:lnSpc>
                <a:spcPct val="150000"/>
              </a:lnSpc>
              <a:spcBef>
                <a:spcPts val="0"/>
              </a:spcBef>
            </a:pPr>
            <a:r>
              <a:rPr lang="en" sz="2200" dirty="0"/>
              <a:t>[0,0,0]   [0,0,1]    [0,1,0]    [0,1,1]  </a:t>
            </a:r>
            <a:br>
              <a:rPr lang="en" sz="2200" dirty="0"/>
            </a:br>
            <a:r>
              <a:rPr lang="en" sz="2200" dirty="0"/>
              <a:t>[1,0,0]    [1,0,1]   [1,1,0]    [1,1,1]</a:t>
            </a:r>
          </a:p>
          <a:p>
            <a:pPr marL="457200" lvl="0" indent="-228600" rtl="0">
              <a:lnSpc>
                <a:spcPct val="150000"/>
              </a:lnSpc>
              <a:spcBef>
                <a:spcPts val="0"/>
              </a:spcBef>
            </a:pPr>
            <a:r>
              <a:rPr lang="en" sz="2200" dirty="0"/>
              <a:t>Can a neural network learn that?</a:t>
            </a:r>
          </a:p>
        </p:txBody>
      </p:sp>
      <p:sp>
        <p:nvSpPr>
          <p:cNvPr id="590" name="Shape 590"/>
          <p:cNvSpPr txBox="1"/>
          <p:nvPr/>
        </p:nvSpPr>
        <p:spPr>
          <a:xfrm>
            <a:off x="2048101" y="6096000"/>
            <a:ext cx="7095899" cy="309199"/>
          </a:xfrm>
          <a:prstGeom prst="rect">
            <a:avLst/>
          </a:prstGeom>
          <a:noFill/>
          <a:ln>
            <a:noFill/>
          </a:ln>
        </p:spPr>
        <p:txBody>
          <a:bodyPr lIns="91425" tIns="91425" rIns="91425" bIns="91425" anchor="ctr" anchorCtr="0">
            <a:noAutofit/>
          </a:bodyPr>
          <a:lstStyle/>
          <a:p>
            <a:pPr lvl="0" rtl="0">
              <a:spcBef>
                <a:spcPts val="0"/>
              </a:spcBef>
              <a:buNone/>
            </a:pPr>
            <a:r>
              <a:rPr lang="en" dirty="0"/>
              <a:t>Concept from: </a:t>
            </a:r>
            <a:r>
              <a:rPr lang="en" u="sng" dirty="0">
                <a:solidFill>
                  <a:schemeClr val="hlink"/>
                </a:solidFill>
                <a:hlinkClick r:id="rId3"/>
              </a:rPr>
              <a:t>https://blog.wtf.sg/2014/05/10/recursive-auto-encoders-an-introduction/</a:t>
            </a:r>
          </a:p>
        </p:txBody>
      </p:sp>
    </p:spTree>
    <p:extLst>
      <p:ext uri="{BB962C8B-B14F-4D97-AF65-F5344CB8AC3E}">
        <p14:creationId xmlns:p14="http://schemas.microsoft.com/office/powerpoint/2010/main" val="139496391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311701" y="593367"/>
            <a:ext cx="8520599" cy="763599"/>
          </a:xfrm>
          <a:prstGeom prst="rect">
            <a:avLst/>
          </a:prstGeom>
        </p:spPr>
        <p:txBody>
          <a:bodyPr lIns="91425" tIns="91425" rIns="91425" bIns="91425" anchor="t" anchorCtr="0">
            <a:noAutofit/>
          </a:bodyPr>
          <a:lstStyle/>
          <a:p>
            <a:pPr lvl="0" rtl="0">
              <a:spcBef>
                <a:spcPts val="0"/>
              </a:spcBef>
              <a:buNone/>
            </a:pPr>
            <a:r>
              <a:rPr lang="en" dirty="0"/>
              <a:t>Project 2 </a:t>
            </a:r>
            <a:r>
              <a:rPr lang="en" dirty="0" smtClean="0"/>
              <a:t>– </a:t>
            </a:r>
            <a:r>
              <a:rPr lang="en-US" dirty="0" smtClean="0"/>
              <a:t>“</a:t>
            </a:r>
            <a:r>
              <a:rPr lang="en" dirty="0" smtClean="0"/>
              <a:t>learn</a:t>
            </a:r>
            <a:r>
              <a:rPr lang="en-US" dirty="0" smtClean="0"/>
              <a:t>”</a:t>
            </a:r>
            <a:r>
              <a:rPr lang="en" dirty="0" smtClean="0"/>
              <a:t> </a:t>
            </a:r>
            <a:r>
              <a:rPr lang="en" dirty="0"/>
              <a:t>binary?</a:t>
            </a:r>
          </a:p>
        </p:txBody>
      </p:sp>
      <p:sp>
        <p:nvSpPr>
          <p:cNvPr id="597" name="Shape 597"/>
          <p:cNvSpPr txBox="1"/>
          <p:nvPr/>
        </p:nvSpPr>
        <p:spPr>
          <a:xfrm>
            <a:off x="1892608" y="6323510"/>
            <a:ext cx="7095899" cy="309199"/>
          </a:xfrm>
          <a:prstGeom prst="rect">
            <a:avLst/>
          </a:prstGeom>
          <a:noFill/>
          <a:ln>
            <a:noFill/>
          </a:ln>
        </p:spPr>
        <p:txBody>
          <a:bodyPr lIns="91425" tIns="91425" rIns="91425" bIns="91425" anchor="ctr" anchorCtr="0">
            <a:noAutofit/>
          </a:bodyPr>
          <a:lstStyle/>
          <a:p>
            <a:pPr lvl="0" rtl="0">
              <a:spcBef>
                <a:spcPts val="0"/>
              </a:spcBef>
              <a:buNone/>
            </a:pPr>
            <a:r>
              <a:rPr lang="en" dirty="0"/>
              <a:t>Concept from: </a:t>
            </a:r>
            <a:r>
              <a:rPr lang="en" u="sng" dirty="0">
                <a:solidFill>
                  <a:schemeClr val="hlink"/>
                </a:solidFill>
                <a:hlinkClick r:id="rId3"/>
              </a:rPr>
              <a:t>https://blog.wtf.sg/2014/05/10/recursive-auto-encoders-an-introduction/</a:t>
            </a:r>
          </a:p>
        </p:txBody>
      </p:sp>
      <p:sp>
        <p:nvSpPr>
          <p:cNvPr id="598" name="Shape 598"/>
          <p:cNvSpPr/>
          <p:nvPr/>
        </p:nvSpPr>
        <p:spPr>
          <a:xfrm flipH="1">
            <a:off x="1064729" y="2067443"/>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9" name="Shape 599"/>
          <p:cNvSpPr/>
          <p:nvPr/>
        </p:nvSpPr>
        <p:spPr>
          <a:xfrm flipH="1">
            <a:off x="1064729" y="2256685"/>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0" name="Shape 600"/>
          <p:cNvSpPr/>
          <p:nvPr/>
        </p:nvSpPr>
        <p:spPr>
          <a:xfrm flipH="1">
            <a:off x="1064729" y="2445926"/>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1" name="Shape 601"/>
          <p:cNvSpPr/>
          <p:nvPr/>
        </p:nvSpPr>
        <p:spPr>
          <a:xfrm flipH="1">
            <a:off x="1064729" y="2635167"/>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2" name="Shape 602"/>
          <p:cNvSpPr/>
          <p:nvPr/>
        </p:nvSpPr>
        <p:spPr>
          <a:xfrm flipH="1">
            <a:off x="1064729" y="2824409"/>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3" name="Shape 603"/>
          <p:cNvSpPr/>
          <p:nvPr/>
        </p:nvSpPr>
        <p:spPr>
          <a:xfrm flipH="1">
            <a:off x="1064729" y="1688970"/>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4" name="Shape 604"/>
          <p:cNvSpPr/>
          <p:nvPr/>
        </p:nvSpPr>
        <p:spPr>
          <a:xfrm flipH="1">
            <a:off x="1064729" y="1878211"/>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5" name="Shape 605"/>
          <p:cNvSpPr/>
          <p:nvPr/>
        </p:nvSpPr>
        <p:spPr>
          <a:xfrm flipH="1">
            <a:off x="1064729" y="1499738"/>
            <a:ext cx="141899" cy="189199"/>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6" name="Shape 606"/>
          <p:cNvSpPr/>
          <p:nvPr/>
        </p:nvSpPr>
        <p:spPr>
          <a:xfrm flipH="1">
            <a:off x="1064729" y="3693510"/>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7" name="Shape 607"/>
          <p:cNvSpPr/>
          <p:nvPr/>
        </p:nvSpPr>
        <p:spPr>
          <a:xfrm flipH="1">
            <a:off x="1064729" y="3882751"/>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8" name="Shape 608"/>
          <p:cNvSpPr/>
          <p:nvPr/>
        </p:nvSpPr>
        <p:spPr>
          <a:xfrm flipH="1">
            <a:off x="1064729" y="4071993"/>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9" name="Shape 609"/>
          <p:cNvSpPr/>
          <p:nvPr/>
        </p:nvSpPr>
        <p:spPr>
          <a:xfrm flipH="1">
            <a:off x="1064729" y="4261234"/>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0" name="Shape 610"/>
          <p:cNvSpPr/>
          <p:nvPr/>
        </p:nvSpPr>
        <p:spPr>
          <a:xfrm flipH="1">
            <a:off x="1064729" y="4450475"/>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1" name="Shape 611"/>
          <p:cNvSpPr/>
          <p:nvPr/>
        </p:nvSpPr>
        <p:spPr>
          <a:xfrm flipH="1">
            <a:off x="1064729" y="3315037"/>
            <a:ext cx="141899" cy="189199"/>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2" name="Shape 612"/>
          <p:cNvSpPr/>
          <p:nvPr/>
        </p:nvSpPr>
        <p:spPr>
          <a:xfrm flipH="1">
            <a:off x="1064729" y="3504278"/>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3" name="Shape 613"/>
          <p:cNvSpPr/>
          <p:nvPr/>
        </p:nvSpPr>
        <p:spPr>
          <a:xfrm flipH="1">
            <a:off x="1064729" y="3125805"/>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4" name="Shape 614"/>
          <p:cNvSpPr/>
          <p:nvPr/>
        </p:nvSpPr>
        <p:spPr>
          <a:xfrm flipH="1">
            <a:off x="1064729" y="5319543"/>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5" name="Shape 615"/>
          <p:cNvSpPr/>
          <p:nvPr/>
        </p:nvSpPr>
        <p:spPr>
          <a:xfrm flipH="1">
            <a:off x="1064729" y="5508785"/>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6" name="Shape 616"/>
          <p:cNvSpPr/>
          <p:nvPr/>
        </p:nvSpPr>
        <p:spPr>
          <a:xfrm flipH="1">
            <a:off x="1064729" y="5698026"/>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7" name="Shape 617"/>
          <p:cNvSpPr/>
          <p:nvPr/>
        </p:nvSpPr>
        <p:spPr>
          <a:xfrm flipH="1">
            <a:off x="1064729" y="5887267"/>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8" name="Shape 618"/>
          <p:cNvSpPr/>
          <p:nvPr/>
        </p:nvSpPr>
        <p:spPr>
          <a:xfrm flipH="1">
            <a:off x="1064729" y="6076509"/>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9" name="Shape 619"/>
          <p:cNvSpPr/>
          <p:nvPr/>
        </p:nvSpPr>
        <p:spPr>
          <a:xfrm flipH="1">
            <a:off x="1064729" y="4941070"/>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0" name="Shape 620"/>
          <p:cNvSpPr/>
          <p:nvPr/>
        </p:nvSpPr>
        <p:spPr>
          <a:xfrm flipH="1">
            <a:off x="1064729" y="5130311"/>
            <a:ext cx="141899" cy="189199"/>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1" name="Shape 621"/>
          <p:cNvSpPr/>
          <p:nvPr/>
        </p:nvSpPr>
        <p:spPr>
          <a:xfrm flipH="1">
            <a:off x="1064729" y="4751838"/>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2" name="Shape 622"/>
          <p:cNvSpPr txBox="1"/>
          <p:nvPr/>
        </p:nvSpPr>
        <p:spPr>
          <a:xfrm>
            <a:off x="242818" y="1942767"/>
            <a:ext cx="532799" cy="692399"/>
          </a:xfrm>
          <a:prstGeom prst="rect">
            <a:avLst/>
          </a:prstGeom>
          <a:noFill/>
          <a:ln>
            <a:noFill/>
          </a:ln>
        </p:spPr>
        <p:txBody>
          <a:bodyPr lIns="91425" tIns="91425" rIns="91425" bIns="91425" anchor="t" anchorCtr="0">
            <a:noAutofit/>
          </a:bodyPr>
          <a:lstStyle/>
          <a:p>
            <a:pPr lvl="0" algn="ctr" rtl="0">
              <a:spcBef>
                <a:spcPts val="0"/>
              </a:spcBef>
              <a:buNone/>
            </a:pPr>
            <a:r>
              <a:rPr lang="en" sz="1800"/>
              <a:t>1</a:t>
            </a:r>
          </a:p>
        </p:txBody>
      </p:sp>
      <p:sp>
        <p:nvSpPr>
          <p:cNvPr id="623" name="Shape 623"/>
          <p:cNvSpPr txBox="1"/>
          <p:nvPr/>
        </p:nvSpPr>
        <p:spPr>
          <a:xfrm>
            <a:off x="242818" y="3568834"/>
            <a:ext cx="532799" cy="692399"/>
          </a:xfrm>
          <a:prstGeom prst="rect">
            <a:avLst/>
          </a:prstGeom>
          <a:noFill/>
          <a:ln>
            <a:noFill/>
          </a:ln>
        </p:spPr>
        <p:txBody>
          <a:bodyPr lIns="91425" tIns="91425" rIns="91425" bIns="91425" anchor="t" anchorCtr="0">
            <a:noAutofit/>
          </a:bodyPr>
          <a:lstStyle/>
          <a:p>
            <a:pPr lvl="0" algn="ctr" rtl="0">
              <a:spcBef>
                <a:spcPts val="0"/>
              </a:spcBef>
              <a:buNone/>
            </a:pPr>
            <a:r>
              <a:rPr lang="en" sz="1800"/>
              <a:t>2</a:t>
            </a:r>
          </a:p>
        </p:txBody>
      </p:sp>
      <p:sp>
        <p:nvSpPr>
          <p:cNvPr id="624" name="Shape 624"/>
          <p:cNvSpPr txBox="1"/>
          <p:nvPr/>
        </p:nvSpPr>
        <p:spPr>
          <a:xfrm>
            <a:off x="242818" y="5194867"/>
            <a:ext cx="532799" cy="692399"/>
          </a:xfrm>
          <a:prstGeom prst="rect">
            <a:avLst/>
          </a:prstGeom>
          <a:noFill/>
          <a:ln>
            <a:noFill/>
          </a:ln>
        </p:spPr>
        <p:txBody>
          <a:bodyPr lIns="91425" tIns="91425" rIns="91425" bIns="91425" anchor="t" anchorCtr="0">
            <a:noAutofit/>
          </a:bodyPr>
          <a:lstStyle/>
          <a:p>
            <a:pPr lvl="0" algn="ctr" rtl="0">
              <a:spcBef>
                <a:spcPts val="0"/>
              </a:spcBef>
              <a:buNone/>
            </a:pPr>
            <a:r>
              <a:rPr lang="en" sz="1800"/>
              <a:t>3</a:t>
            </a:r>
          </a:p>
        </p:txBody>
      </p:sp>
      <p:sp>
        <p:nvSpPr>
          <p:cNvPr id="625" name="Shape 625"/>
          <p:cNvSpPr txBox="1"/>
          <p:nvPr/>
        </p:nvSpPr>
        <p:spPr>
          <a:xfrm>
            <a:off x="488018" y="6228934"/>
            <a:ext cx="532799" cy="692399"/>
          </a:xfrm>
          <a:prstGeom prst="rect">
            <a:avLst/>
          </a:prstGeom>
          <a:noFill/>
          <a:ln>
            <a:noFill/>
          </a:ln>
        </p:spPr>
        <p:txBody>
          <a:bodyPr lIns="91425" tIns="91425" rIns="91425" bIns="91425" anchor="t" anchorCtr="0">
            <a:noAutofit/>
          </a:bodyPr>
          <a:lstStyle/>
          <a:p>
            <a:pPr lvl="0" algn="ctr" rtl="0">
              <a:spcBef>
                <a:spcPts val="0"/>
              </a:spcBef>
              <a:buNone/>
            </a:pPr>
            <a:r>
              <a:rPr lang="en" sz="1800" dirty="0"/>
              <a:t>...</a:t>
            </a:r>
          </a:p>
        </p:txBody>
      </p:sp>
      <p:sp>
        <p:nvSpPr>
          <p:cNvPr id="626" name="Shape 626"/>
          <p:cNvSpPr/>
          <p:nvPr/>
        </p:nvSpPr>
        <p:spPr>
          <a:xfrm>
            <a:off x="1922150" y="3234633"/>
            <a:ext cx="1902300" cy="1360800"/>
          </a:xfrm>
          <a:prstGeom prst="rect">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b="1">
                <a:solidFill>
                  <a:schemeClr val="dk1"/>
                </a:solidFill>
              </a:rPr>
              <a:t>ENCODER</a:t>
            </a:r>
          </a:p>
        </p:txBody>
      </p:sp>
      <p:sp>
        <p:nvSpPr>
          <p:cNvPr id="627" name="Shape 627"/>
          <p:cNvSpPr/>
          <p:nvPr/>
        </p:nvSpPr>
        <p:spPr>
          <a:xfrm flipH="1">
            <a:off x="4572222" y="2024482"/>
            <a:ext cx="287399" cy="383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8" name="Shape 628"/>
          <p:cNvSpPr/>
          <p:nvPr/>
        </p:nvSpPr>
        <p:spPr>
          <a:xfrm flipH="1">
            <a:off x="4572222" y="2407861"/>
            <a:ext cx="287399" cy="383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9" name="Shape 629"/>
          <p:cNvSpPr/>
          <p:nvPr/>
        </p:nvSpPr>
        <p:spPr>
          <a:xfrm flipH="1">
            <a:off x="4572222" y="1641122"/>
            <a:ext cx="287399" cy="383199"/>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0" name="Shape 630"/>
          <p:cNvSpPr/>
          <p:nvPr/>
        </p:nvSpPr>
        <p:spPr>
          <a:xfrm flipH="1">
            <a:off x="4572222" y="3739615"/>
            <a:ext cx="287399" cy="383199"/>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1" name="Shape 631"/>
          <p:cNvSpPr/>
          <p:nvPr/>
        </p:nvSpPr>
        <p:spPr>
          <a:xfrm flipH="1">
            <a:off x="4572222" y="4122994"/>
            <a:ext cx="287399" cy="383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2" name="Shape 632"/>
          <p:cNvSpPr/>
          <p:nvPr/>
        </p:nvSpPr>
        <p:spPr>
          <a:xfrm flipH="1">
            <a:off x="4572222" y="3356255"/>
            <a:ext cx="287399" cy="383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3" name="Shape 633"/>
          <p:cNvSpPr/>
          <p:nvPr/>
        </p:nvSpPr>
        <p:spPr>
          <a:xfrm flipH="1">
            <a:off x="4572222" y="5411782"/>
            <a:ext cx="287399" cy="383199"/>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4" name="Shape 634"/>
          <p:cNvSpPr/>
          <p:nvPr/>
        </p:nvSpPr>
        <p:spPr>
          <a:xfrm flipH="1">
            <a:off x="4572222" y="5795161"/>
            <a:ext cx="287399" cy="383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5" name="Shape 635"/>
          <p:cNvSpPr/>
          <p:nvPr/>
        </p:nvSpPr>
        <p:spPr>
          <a:xfrm flipH="1">
            <a:off x="4572222" y="5028422"/>
            <a:ext cx="287399" cy="383199"/>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636" name="Shape 636"/>
          <p:cNvCxnSpPr>
            <a:stCxn id="599" idx="1"/>
            <a:endCxn id="626" idx="1"/>
          </p:cNvCxnSpPr>
          <p:nvPr/>
        </p:nvCxnSpPr>
        <p:spPr>
          <a:xfrm>
            <a:off x="1206628" y="2351284"/>
            <a:ext cx="715500" cy="1563600"/>
          </a:xfrm>
          <a:prstGeom prst="straightConnector1">
            <a:avLst/>
          </a:prstGeom>
          <a:noFill/>
          <a:ln w="19050" cap="flat" cmpd="sng">
            <a:solidFill>
              <a:schemeClr val="dk2"/>
            </a:solidFill>
            <a:prstDash val="solid"/>
            <a:round/>
            <a:headEnd type="none" w="lg" len="lg"/>
            <a:tailEnd type="stealth" w="lg" len="lg"/>
          </a:ln>
        </p:spPr>
      </p:cxnSp>
      <p:cxnSp>
        <p:nvCxnSpPr>
          <p:cNvPr id="637" name="Shape 637"/>
          <p:cNvCxnSpPr>
            <a:stCxn id="615" idx="1"/>
            <a:endCxn id="626" idx="1"/>
          </p:cNvCxnSpPr>
          <p:nvPr/>
        </p:nvCxnSpPr>
        <p:spPr>
          <a:xfrm rot="10800000" flipH="1">
            <a:off x="1206628" y="3914984"/>
            <a:ext cx="715500" cy="1688400"/>
          </a:xfrm>
          <a:prstGeom prst="straightConnector1">
            <a:avLst/>
          </a:prstGeom>
          <a:noFill/>
          <a:ln w="19050" cap="flat" cmpd="sng">
            <a:solidFill>
              <a:schemeClr val="dk2"/>
            </a:solidFill>
            <a:prstDash val="solid"/>
            <a:round/>
            <a:headEnd type="none" w="lg" len="lg"/>
            <a:tailEnd type="stealth" w="lg" len="lg"/>
          </a:ln>
        </p:spPr>
      </p:cxnSp>
      <p:cxnSp>
        <p:nvCxnSpPr>
          <p:cNvPr id="638" name="Shape 638"/>
          <p:cNvCxnSpPr>
            <a:stCxn id="607" idx="1"/>
            <a:endCxn id="626" idx="1"/>
          </p:cNvCxnSpPr>
          <p:nvPr/>
        </p:nvCxnSpPr>
        <p:spPr>
          <a:xfrm rot="10800000" flipH="1">
            <a:off x="1206628" y="3914951"/>
            <a:ext cx="715500" cy="62400"/>
          </a:xfrm>
          <a:prstGeom prst="straightConnector1">
            <a:avLst/>
          </a:prstGeom>
          <a:noFill/>
          <a:ln w="19050" cap="flat" cmpd="sng">
            <a:solidFill>
              <a:schemeClr val="dk2"/>
            </a:solidFill>
            <a:prstDash val="solid"/>
            <a:round/>
            <a:headEnd type="none" w="lg" len="lg"/>
            <a:tailEnd type="stealth" w="lg" len="lg"/>
          </a:ln>
        </p:spPr>
      </p:cxnSp>
      <p:cxnSp>
        <p:nvCxnSpPr>
          <p:cNvPr id="639" name="Shape 639"/>
          <p:cNvCxnSpPr>
            <a:stCxn id="626" idx="3"/>
            <a:endCxn id="627" idx="3"/>
          </p:cNvCxnSpPr>
          <p:nvPr/>
        </p:nvCxnSpPr>
        <p:spPr>
          <a:xfrm rot="10800000" flipH="1">
            <a:off x="3824450" y="2216233"/>
            <a:ext cx="747900" cy="1698800"/>
          </a:xfrm>
          <a:prstGeom prst="straightConnector1">
            <a:avLst/>
          </a:prstGeom>
          <a:noFill/>
          <a:ln w="19050" cap="flat" cmpd="sng">
            <a:solidFill>
              <a:schemeClr val="dk2"/>
            </a:solidFill>
            <a:prstDash val="solid"/>
            <a:round/>
            <a:headEnd type="none" w="lg" len="lg"/>
            <a:tailEnd type="stealth" w="lg" len="lg"/>
          </a:ln>
        </p:spPr>
      </p:cxnSp>
      <p:cxnSp>
        <p:nvCxnSpPr>
          <p:cNvPr id="640" name="Shape 640"/>
          <p:cNvCxnSpPr>
            <a:stCxn id="626" idx="3"/>
            <a:endCxn id="630" idx="3"/>
          </p:cNvCxnSpPr>
          <p:nvPr/>
        </p:nvCxnSpPr>
        <p:spPr>
          <a:xfrm>
            <a:off x="3824450" y="3915033"/>
            <a:ext cx="747900" cy="16000"/>
          </a:xfrm>
          <a:prstGeom prst="straightConnector1">
            <a:avLst/>
          </a:prstGeom>
          <a:noFill/>
          <a:ln w="19050" cap="flat" cmpd="sng">
            <a:solidFill>
              <a:schemeClr val="dk2"/>
            </a:solidFill>
            <a:prstDash val="solid"/>
            <a:round/>
            <a:headEnd type="none" w="lg" len="lg"/>
            <a:tailEnd type="stealth" w="lg" len="lg"/>
          </a:ln>
        </p:spPr>
      </p:cxnSp>
      <p:cxnSp>
        <p:nvCxnSpPr>
          <p:cNvPr id="641" name="Shape 641"/>
          <p:cNvCxnSpPr>
            <a:stCxn id="626" idx="3"/>
            <a:endCxn id="633" idx="3"/>
          </p:cNvCxnSpPr>
          <p:nvPr/>
        </p:nvCxnSpPr>
        <p:spPr>
          <a:xfrm>
            <a:off x="3824450" y="3915033"/>
            <a:ext cx="747900" cy="1688400"/>
          </a:xfrm>
          <a:prstGeom prst="straightConnector1">
            <a:avLst/>
          </a:prstGeom>
          <a:noFill/>
          <a:ln w="19050" cap="flat" cmpd="sng">
            <a:solidFill>
              <a:schemeClr val="dk2"/>
            </a:solidFill>
            <a:prstDash val="solid"/>
            <a:round/>
            <a:headEnd type="none" w="lg" len="lg"/>
            <a:tailEnd type="stealth" w="lg" len="lg"/>
          </a:ln>
        </p:spPr>
      </p:cxnSp>
      <p:sp>
        <p:nvSpPr>
          <p:cNvPr id="642" name="Shape 642"/>
          <p:cNvSpPr/>
          <p:nvPr/>
        </p:nvSpPr>
        <p:spPr>
          <a:xfrm>
            <a:off x="5607400" y="3242633"/>
            <a:ext cx="1902300" cy="1360800"/>
          </a:xfrm>
          <a:prstGeom prst="rect">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b="1">
                <a:solidFill>
                  <a:schemeClr val="dk1"/>
                </a:solidFill>
              </a:rPr>
              <a:t>DECODER</a:t>
            </a:r>
          </a:p>
        </p:txBody>
      </p:sp>
      <p:cxnSp>
        <p:nvCxnSpPr>
          <p:cNvPr id="643" name="Shape 643"/>
          <p:cNvCxnSpPr>
            <a:stCxn id="627" idx="1"/>
            <a:endCxn id="642" idx="1"/>
          </p:cNvCxnSpPr>
          <p:nvPr/>
        </p:nvCxnSpPr>
        <p:spPr>
          <a:xfrm>
            <a:off x="4859621" y="2216081"/>
            <a:ext cx="747900" cy="1706800"/>
          </a:xfrm>
          <a:prstGeom prst="straightConnector1">
            <a:avLst/>
          </a:prstGeom>
          <a:noFill/>
          <a:ln w="19050" cap="flat" cmpd="sng">
            <a:solidFill>
              <a:schemeClr val="dk2"/>
            </a:solidFill>
            <a:prstDash val="solid"/>
            <a:round/>
            <a:headEnd type="none" w="lg" len="lg"/>
            <a:tailEnd type="stealth" w="lg" len="lg"/>
          </a:ln>
        </p:spPr>
      </p:cxnSp>
      <p:cxnSp>
        <p:nvCxnSpPr>
          <p:cNvPr id="644" name="Shape 644"/>
          <p:cNvCxnSpPr>
            <a:stCxn id="630" idx="1"/>
            <a:endCxn id="642" idx="1"/>
          </p:cNvCxnSpPr>
          <p:nvPr/>
        </p:nvCxnSpPr>
        <p:spPr>
          <a:xfrm rot="10800000" flipH="1">
            <a:off x="4859621" y="3923215"/>
            <a:ext cx="747900" cy="8000"/>
          </a:xfrm>
          <a:prstGeom prst="straightConnector1">
            <a:avLst/>
          </a:prstGeom>
          <a:noFill/>
          <a:ln w="19050" cap="flat" cmpd="sng">
            <a:solidFill>
              <a:schemeClr val="dk2"/>
            </a:solidFill>
            <a:prstDash val="solid"/>
            <a:round/>
            <a:headEnd type="none" w="lg" len="lg"/>
            <a:tailEnd type="stealth" w="lg" len="lg"/>
          </a:ln>
        </p:spPr>
      </p:cxnSp>
      <p:cxnSp>
        <p:nvCxnSpPr>
          <p:cNvPr id="645" name="Shape 645"/>
          <p:cNvCxnSpPr>
            <a:stCxn id="633" idx="1"/>
            <a:endCxn id="642" idx="1"/>
          </p:cNvCxnSpPr>
          <p:nvPr/>
        </p:nvCxnSpPr>
        <p:spPr>
          <a:xfrm rot="10800000" flipH="1">
            <a:off x="4859621" y="3922981"/>
            <a:ext cx="747900" cy="1680400"/>
          </a:xfrm>
          <a:prstGeom prst="straightConnector1">
            <a:avLst/>
          </a:prstGeom>
          <a:noFill/>
          <a:ln w="19050" cap="flat" cmpd="sng">
            <a:solidFill>
              <a:schemeClr val="dk2"/>
            </a:solidFill>
            <a:prstDash val="solid"/>
            <a:round/>
            <a:headEnd type="none" w="lg" len="lg"/>
            <a:tailEnd type="stealth" w="lg" len="lg"/>
          </a:ln>
        </p:spPr>
      </p:cxnSp>
      <p:sp>
        <p:nvSpPr>
          <p:cNvPr id="646" name="Shape 646"/>
          <p:cNvSpPr/>
          <p:nvPr/>
        </p:nvSpPr>
        <p:spPr>
          <a:xfrm flipH="1">
            <a:off x="8296079" y="2099761"/>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7" name="Shape 647"/>
          <p:cNvSpPr/>
          <p:nvPr/>
        </p:nvSpPr>
        <p:spPr>
          <a:xfrm flipH="1">
            <a:off x="8296079" y="2289001"/>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8" name="Shape 648"/>
          <p:cNvSpPr/>
          <p:nvPr/>
        </p:nvSpPr>
        <p:spPr>
          <a:xfrm flipH="1">
            <a:off x="8296079" y="2478243"/>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9" name="Shape 649"/>
          <p:cNvSpPr/>
          <p:nvPr/>
        </p:nvSpPr>
        <p:spPr>
          <a:xfrm flipH="1">
            <a:off x="8296079" y="2667483"/>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0" name="Shape 650"/>
          <p:cNvSpPr/>
          <p:nvPr/>
        </p:nvSpPr>
        <p:spPr>
          <a:xfrm flipH="1">
            <a:off x="8296079" y="2856725"/>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1" name="Shape 651"/>
          <p:cNvSpPr/>
          <p:nvPr/>
        </p:nvSpPr>
        <p:spPr>
          <a:xfrm flipH="1">
            <a:off x="8296079" y="1721286"/>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2" name="Shape 652"/>
          <p:cNvSpPr/>
          <p:nvPr/>
        </p:nvSpPr>
        <p:spPr>
          <a:xfrm flipH="1">
            <a:off x="8296079" y="1910527"/>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3" name="Shape 653"/>
          <p:cNvSpPr/>
          <p:nvPr/>
        </p:nvSpPr>
        <p:spPr>
          <a:xfrm flipH="1">
            <a:off x="8296079" y="1532054"/>
            <a:ext cx="141899" cy="189199"/>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4" name="Shape 654"/>
          <p:cNvSpPr/>
          <p:nvPr/>
        </p:nvSpPr>
        <p:spPr>
          <a:xfrm flipH="1">
            <a:off x="8296079" y="3725827"/>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5" name="Shape 655"/>
          <p:cNvSpPr/>
          <p:nvPr/>
        </p:nvSpPr>
        <p:spPr>
          <a:xfrm flipH="1">
            <a:off x="8296079" y="3915067"/>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6" name="Shape 656"/>
          <p:cNvSpPr/>
          <p:nvPr/>
        </p:nvSpPr>
        <p:spPr>
          <a:xfrm flipH="1">
            <a:off x="8296079" y="4104310"/>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7" name="Shape 657"/>
          <p:cNvSpPr/>
          <p:nvPr/>
        </p:nvSpPr>
        <p:spPr>
          <a:xfrm flipH="1">
            <a:off x="8296079" y="4293550"/>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8" name="Shape 658"/>
          <p:cNvSpPr/>
          <p:nvPr/>
        </p:nvSpPr>
        <p:spPr>
          <a:xfrm flipH="1">
            <a:off x="8296079" y="4482791"/>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9" name="Shape 659"/>
          <p:cNvSpPr/>
          <p:nvPr/>
        </p:nvSpPr>
        <p:spPr>
          <a:xfrm flipH="1">
            <a:off x="8296079" y="3347354"/>
            <a:ext cx="141899" cy="189199"/>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0" name="Shape 660"/>
          <p:cNvSpPr/>
          <p:nvPr/>
        </p:nvSpPr>
        <p:spPr>
          <a:xfrm flipH="1">
            <a:off x="8296079" y="3536594"/>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1" name="Shape 661"/>
          <p:cNvSpPr/>
          <p:nvPr/>
        </p:nvSpPr>
        <p:spPr>
          <a:xfrm flipH="1">
            <a:off x="8296079" y="3158121"/>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2" name="Shape 662"/>
          <p:cNvSpPr/>
          <p:nvPr/>
        </p:nvSpPr>
        <p:spPr>
          <a:xfrm flipH="1">
            <a:off x="8296079" y="5351861"/>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3" name="Shape 663"/>
          <p:cNvSpPr/>
          <p:nvPr/>
        </p:nvSpPr>
        <p:spPr>
          <a:xfrm flipH="1">
            <a:off x="8296079" y="5541102"/>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4" name="Shape 664"/>
          <p:cNvSpPr/>
          <p:nvPr/>
        </p:nvSpPr>
        <p:spPr>
          <a:xfrm flipH="1">
            <a:off x="8296079" y="5730343"/>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5" name="Shape 665"/>
          <p:cNvSpPr/>
          <p:nvPr/>
        </p:nvSpPr>
        <p:spPr>
          <a:xfrm flipH="1">
            <a:off x="8296079" y="5919583"/>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6" name="Shape 666"/>
          <p:cNvSpPr/>
          <p:nvPr/>
        </p:nvSpPr>
        <p:spPr>
          <a:xfrm flipH="1">
            <a:off x="8296079" y="6108825"/>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7" name="Shape 667"/>
          <p:cNvSpPr/>
          <p:nvPr/>
        </p:nvSpPr>
        <p:spPr>
          <a:xfrm flipH="1">
            <a:off x="8296079" y="4973386"/>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8" name="Shape 668"/>
          <p:cNvSpPr/>
          <p:nvPr/>
        </p:nvSpPr>
        <p:spPr>
          <a:xfrm flipH="1">
            <a:off x="8296079" y="5162627"/>
            <a:ext cx="141899" cy="189199"/>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9" name="Shape 669"/>
          <p:cNvSpPr/>
          <p:nvPr/>
        </p:nvSpPr>
        <p:spPr>
          <a:xfrm flipH="1">
            <a:off x="8296079" y="4784154"/>
            <a:ext cx="141899" cy="1891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670" name="Shape 670"/>
          <p:cNvCxnSpPr>
            <a:stCxn id="642" idx="3"/>
            <a:endCxn id="647" idx="3"/>
          </p:cNvCxnSpPr>
          <p:nvPr/>
        </p:nvCxnSpPr>
        <p:spPr>
          <a:xfrm rot="10800000" flipH="1">
            <a:off x="7509700" y="2383433"/>
            <a:ext cx="786300" cy="1539600"/>
          </a:xfrm>
          <a:prstGeom prst="straightConnector1">
            <a:avLst/>
          </a:prstGeom>
          <a:noFill/>
          <a:ln w="19050" cap="flat" cmpd="sng">
            <a:solidFill>
              <a:schemeClr val="dk2"/>
            </a:solidFill>
            <a:prstDash val="solid"/>
            <a:round/>
            <a:headEnd type="none" w="lg" len="lg"/>
            <a:tailEnd type="stealth" w="lg" len="lg"/>
          </a:ln>
        </p:spPr>
      </p:cxnSp>
      <p:cxnSp>
        <p:nvCxnSpPr>
          <p:cNvPr id="671" name="Shape 671"/>
          <p:cNvCxnSpPr>
            <a:stCxn id="642" idx="3"/>
            <a:endCxn id="655" idx="3"/>
          </p:cNvCxnSpPr>
          <p:nvPr/>
        </p:nvCxnSpPr>
        <p:spPr>
          <a:xfrm>
            <a:off x="7509700" y="3923033"/>
            <a:ext cx="786300" cy="86800"/>
          </a:xfrm>
          <a:prstGeom prst="straightConnector1">
            <a:avLst/>
          </a:prstGeom>
          <a:noFill/>
          <a:ln w="19050" cap="flat" cmpd="sng">
            <a:solidFill>
              <a:schemeClr val="dk2"/>
            </a:solidFill>
            <a:prstDash val="solid"/>
            <a:round/>
            <a:headEnd type="none" w="lg" len="lg"/>
            <a:tailEnd type="stealth" w="lg" len="lg"/>
          </a:ln>
        </p:spPr>
      </p:cxnSp>
      <p:cxnSp>
        <p:nvCxnSpPr>
          <p:cNvPr id="672" name="Shape 672"/>
          <p:cNvCxnSpPr>
            <a:stCxn id="642" idx="3"/>
            <a:endCxn id="663" idx="3"/>
          </p:cNvCxnSpPr>
          <p:nvPr/>
        </p:nvCxnSpPr>
        <p:spPr>
          <a:xfrm>
            <a:off x="7509700" y="3923033"/>
            <a:ext cx="786300" cy="1712800"/>
          </a:xfrm>
          <a:prstGeom prst="straightConnector1">
            <a:avLst/>
          </a:prstGeom>
          <a:noFill/>
          <a:ln w="19050"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320084332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Shape 677"/>
          <p:cNvSpPr txBox="1">
            <a:spLocks noGrp="1"/>
          </p:cNvSpPr>
          <p:nvPr>
            <p:ph type="title"/>
          </p:nvPr>
        </p:nvSpPr>
        <p:spPr>
          <a:xfrm>
            <a:off x="311701" y="593367"/>
            <a:ext cx="8520599" cy="763599"/>
          </a:xfrm>
          <a:prstGeom prst="rect">
            <a:avLst/>
          </a:prstGeom>
        </p:spPr>
        <p:txBody>
          <a:bodyPr lIns="91425" tIns="91425" rIns="91425" bIns="91425" anchor="t" anchorCtr="0">
            <a:noAutofit/>
          </a:bodyPr>
          <a:lstStyle/>
          <a:p>
            <a:pPr lvl="0">
              <a:spcBef>
                <a:spcPts val="0"/>
              </a:spcBef>
              <a:buNone/>
            </a:pPr>
            <a:r>
              <a:rPr lang="en"/>
              <a:t>Project 2 - Assignments - Try...</a:t>
            </a:r>
          </a:p>
        </p:txBody>
      </p:sp>
      <p:sp>
        <p:nvSpPr>
          <p:cNvPr id="678" name="Shape 678"/>
          <p:cNvSpPr txBox="1">
            <a:spLocks noGrp="1"/>
          </p:cNvSpPr>
          <p:nvPr>
            <p:ph type="body" idx="1"/>
          </p:nvPr>
        </p:nvSpPr>
        <p:spPr>
          <a:xfrm>
            <a:off x="311701" y="1536633"/>
            <a:ext cx="8520599" cy="4555200"/>
          </a:xfrm>
          <a:prstGeom prst="rect">
            <a:avLst/>
          </a:prstGeom>
        </p:spPr>
        <p:txBody>
          <a:bodyPr lIns="91425" tIns="91425" rIns="91425" bIns="91425" anchor="t" anchorCtr="0">
            <a:noAutofit/>
          </a:bodyPr>
          <a:lstStyle/>
          <a:p>
            <a:pPr marL="457200" lvl="0" indent="-228600" rtl="0">
              <a:lnSpc>
                <a:spcPct val="150000"/>
              </a:lnSpc>
              <a:spcBef>
                <a:spcPts val="0"/>
              </a:spcBef>
            </a:pPr>
            <a:r>
              <a:rPr lang="en" dirty="0"/>
              <a:t>… changing the activation functions</a:t>
            </a:r>
          </a:p>
          <a:p>
            <a:pPr marL="457200" lvl="0" indent="-228600" rtl="0">
              <a:lnSpc>
                <a:spcPct val="150000"/>
              </a:lnSpc>
              <a:spcBef>
                <a:spcPts val="0"/>
              </a:spcBef>
            </a:pPr>
            <a:r>
              <a:rPr lang="en" dirty="0"/>
              <a:t>... using fewer hidden units - what can you recover?</a:t>
            </a:r>
          </a:p>
          <a:p>
            <a:pPr marL="457200" lvl="0" indent="-228600" rtl="0">
              <a:lnSpc>
                <a:spcPct val="150000"/>
              </a:lnSpc>
              <a:spcBef>
                <a:spcPts val="0"/>
              </a:spcBef>
            </a:pPr>
            <a:r>
              <a:rPr lang="en" dirty="0"/>
              <a:t>... using multiple layers</a:t>
            </a:r>
          </a:p>
          <a:p>
            <a:pPr marL="457200" lvl="0" indent="-228600" rtl="0">
              <a:lnSpc>
                <a:spcPct val="150000"/>
              </a:lnSpc>
              <a:spcBef>
                <a:spcPts val="0"/>
              </a:spcBef>
            </a:pPr>
            <a:r>
              <a:rPr lang="en" dirty="0"/>
              <a:t>… using </a:t>
            </a:r>
            <a:r>
              <a:rPr lang="en-US" dirty="0" smtClean="0"/>
              <a:t>different </a:t>
            </a:r>
            <a:r>
              <a:rPr lang="en" dirty="0" smtClean="0"/>
              <a:t>weight </a:t>
            </a:r>
            <a:r>
              <a:rPr lang="en" dirty="0"/>
              <a:t>for encoding and </a:t>
            </a:r>
            <a:r>
              <a:rPr lang="en" dirty="0" smtClean="0"/>
              <a:t>decoding</a:t>
            </a:r>
            <a:r>
              <a:rPr lang="en-US" dirty="0" smtClean="0"/>
              <a:t> or adding biases</a:t>
            </a:r>
            <a:endParaRPr lang="en" dirty="0"/>
          </a:p>
        </p:txBody>
      </p:sp>
    </p:spTree>
    <p:extLst>
      <p:ext uri="{BB962C8B-B14F-4D97-AF65-F5344CB8AC3E}">
        <p14:creationId xmlns:p14="http://schemas.microsoft.com/office/powerpoint/2010/main" val="383890204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Shape 683"/>
          <p:cNvSpPr txBox="1">
            <a:spLocks noGrp="1"/>
          </p:cNvSpPr>
          <p:nvPr>
            <p:ph type="title"/>
          </p:nvPr>
        </p:nvSpPr>
        <p:spPr>
          <a:xfrm>
            <a:off x="311701" y="593367"/>
            <a:ext cx="8520599" cy="763599"/>
          </a:xfrm>
          <a:prstGeom prst="rect">
            <a:avLst/>
          </a:prstGeom>
        </p:spPr>
        <p:txBody>
          <a:bodyPr lIns="91425" tIns="91425" rIns="91425" bIns="91425" anchor="t" anchorCtr="0">
            <a:noAutofit/>
          </a:bodyPr>
          <a:lstStyle/>
          <a:p>
            <a:pPr lvl="0">
              <a:spcBef>
                <a:spcPts val="0"/>
              </a:spcBef>
              <a:buNone/>
            </a:pPr>
            <a:r>
              <a:rPr lang="en"/>
              <a:t>Recent work on representations: </a:t>
            </a:r>
            <a:r>
              <a:rPr lang="en" i="1"/>
              <a:t>word2vec</a:t>
            </a:r>
          </a:p>
        </p:txBody>
      </p:sp>
      <p:sp>
        <p:nvSpPr>
          <p:cNvPr id="684" name="Shape 684"/>
          <p:cNvSpPr txBox="1">
            <a:spLocks noGrp="1"/>
          </p:cNvSpPr>
          <p:nvPr>
            <p:ph type="body" idx="1"/>
          </p:nvPr>
        </p:nvSpPr>
        <p:spPr>
          <a:xfrm>
            <a:off x="311672" y="2236342"/>
            <a:ext cx="8520599" cy="4856800"/>
          </a:xfrm>
          <a:prstGeom prst="rect">
            <a:avLst/>
          </a:prstGeom>
        </p:spPr>
        <p:txBody>
          <a:bodyPr lIns="91425" tIns="91425" rIns="91425" bIns="91425" anchor="t" anchorCtr="0">
            <a:noAutofit/>
          </a:bodyPr>
          <a:lstStyle/>
          <a:p>
            <a:pPr marL="457200" lvl="0" indent="-228600" rtl="0">
              <a:lnSpc>
                <a:spcPct val="150000"/>
              </a:lnSpc>
              <a:spcBef>
                <a:spcPts val="0"/>
              </a:spcBef>
            </a:pPr>
            <a:r>
              <a:rPr lang="en" sz="2400" dirty="0"/>
              <a:t>Given a text corpus, embed words in n-dimensional space</a:t>
            </a:r>
          </a:p>
          <a:p>
            <a:pPr marL="457200" lvl="0" indent="-228600" rtl="0">
              <a:lnSpc>
                <a:spcPct val="150000"/>
              </a:lnSpc>
              <a:spcBef>
                <a:spcPts val="0"/>
              </a:spcBef>
            </a:pPr>
            <a:r>
              <a:rPr lang="en" sz="2400" dirty="0"/>
              <a:t>“Similar” words should be “close” in this space</a:t>
            </a:r>
          </a:p>
          <a:p>
            <a:pPr marL="457200" lvl="0" indent="-228600" rtl="0">
              <a:lnSpc>
                <a:spcPct val="150000"/>
              </a:lnSpc>
              <a:spcBef>
                <a:spcPts val="0"/>
              </a:spcBef>
            </a:pPr>
            <a:r>
              <a:rPr lang="en" sz="2400" dirty="0"/>
              <a:t>Use a (fairly simple) neural network to encode</a:t>
            </a:r>
          </a:p>
          <a:p>
            <a:pPr marL="457200" lvl="0" indent="-228600" rtl="0">
              <a:lnSpc>
                <a:spcPct val="150000"/>
              </a:lnSpc>
              <a:spcBef>
                <a:spcPts val="0"/>
              </a:spcBef>
            </a:pPr>
            <a:r>
              <a:rPr lang="en" sz="2400" dirty="0"/>
              <a:t>Results are…</a:t>
            </a:r>
          </a:p>
        </p:txBody>
      </p:sp>
      <p:sp>
        <p:nvSpPr>
          <p:cNvPr id="685" name="Shape 685"/>
          <p:cNvSpPr txBox="1"/>
          <p:nvPr/>
        </p:nvSpPr>
        <p:spPr>
          <a:xfrm>
            <a:off x="1031470" y="5875440"/>
            <a:ext cx="7931099" cy="671599"/>
          </a:xfrm>
          <a:prstGeom prst="rect">
            <a:avLst/>
          </a:prstGeom>
          <a:noFill/>
          <a:ln>
            <a:noFill/>
          </a:ln>
        </p:spPr>
        <p:txBody>
          <a:bodyPr lIns="91425" tIns="91425" rIns="91425" bIns="91425" anchor="ctr" anchorCtr="0">
            <a:noAutofit/>
          </a:bodyPr>
          <a:lstStyle/>
          <a:p>
            <a:pPr lvl="0" algn="r" rtl="0">
              <a:spcBef>
                <a:spcPts val="0"/>
              </a:spcBef>
              <a:buNone/>
            </a:pPr>
            <a:r>
              <a:rPr lang="en" dirty="0"/>
              <a:t>Paper: </a:t>
            </a:r>
            <a:r>
              <a:rPr lang="en" u="sng" dirty="0">
                <a:solidFill>
                  <a:schemeClr val="hlink"/>
                </a:solidFill>
                <a:hlinkClick r:id="rId3"/>
              </a:rPr>
              <a:t>http://arxiv.org/pdf/1301.3781.pdf</a:t>
            </a:r>
          </a:p>
          <a:p>
            <a:pPr lvl="0" algn="r" rtl="0">
              <a:spcBef>
                <a:spcPts val="0"/>
              </a:spcBef>
              <a:buNone/>
            </a:pPr>
            <a:r>
              <a:rPr lang="en" dirty="0"/>
              <a:t>TensorFlow example: </a:t>
            </a:r>
            <a:r>
              <a:rPr lang="en" u="sng" dirty="0">
                <a:solidFill>
                  <a:schemeClr val="hlink"/>
                </a:solidFill>
                <a:hlinkClick r:id="rId4"/>
              </a:rPr>
              <a:t>https://www.tensorflow.org/versions/master/tutorials/word2vec/index.html</a:t>
            </a:r>
          </a:p>
        </p:txBody>
      </p:sp>
    </p:spTree>
    <p:extLst>
      <p:ext uri="{BB962C8B-B14F-4D97-AF65-F5344CB8AC3E}">
        <p14:creationId xmlns:p14="http://schemas.microsoft.com/office/powerpoint/2010/main" val="185754030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pic>
        <p:nvPicPr>
          <p:cNvPr id="690" name="Shape 690"/>
          <p:cNvPicPr preferRelativeResize="0"/>
          <p:nvPr/>
        </p:nvPicPr>
        <p:blipFill>
          <a:blip r:embed="rId3">
            <a:alphaModFix/>
          </a:blip>
          <a:stretch>
            <a:fillRect/>
          </a:stretch>
        </p:blipFill>
        <p:spPr>
          <a:xfrm>
            <a:off x="326700" y="64167"/>
            <a:ext cx="8115300" cy="3937000"/>
          </a:xfrm>
          <a:prstGeom prst="rect">
            <a:avLst/>
          </a:prstGeom>
          <a:noFill/>
          <a:ln>
            <a:noFill/>
          </a:ln>
        </p:spPr>
      </p:pic>
      <p:sp>
        <p:nvSpPr>
          <p:cNvPr id="691" name="Shape 691"/>
          <p:cNvSpPr txBox="1"/>
          <p:nvPr/>
        </p:nvSpPr>
        <p:spPr>
          <a:xfrm>
            <a:off x="139051" y="4268567"/>
            <a:ext cx="8490599" cy="2589600"/>
          </a:xfrm>
          <a:prstGeom prst="rect">
            <a:avLst/>
          </a:prstGeom>
          <a:noFill/>
          <a:ln>
            <a:noFill/>
          </a:ln>
        </p:spPr>
        <p:txBody>
          <a:bodyPr lIns="91425" tIns="91425" rIns="91425" bIns="91425" anchor="ctr" anchorCtr="0">
            <a:noAutofit/>
          </a:bodyPr>
          <a:lstStyle/>
          <a:p>
            <a:pPr marL="457200" lvl="0" indent="0" algn="ctr" rtl="0">
              <a:lnSpc>
                <a:spcPct val="150000"/>
              </a:lnSpc>
              <a:spcBef>
                <a:spcPts val="0"/>
              </a:spcBef>
              <a:spcAft>
                <a:spcPts val="1600"/>
              </a:spcAft>
              <a:buNone/>
            </a:pPr>
            <a:r>
              <a:rPr lang="en" sz="1800">
                <a:solidFill>
                  <a:schemeClr val="dk2"/>
                </a:solidFill>
              </a:rPr>
              <a:t>PARIS  -  FRANCE  +  ITALY  =  ROME</a:t>
            </a:r>
          </a:p>
          <a:p>
            <a:pPr marL="457200" lvl="0" indent="0" algn="ctr" rtl="0">
              <a:lnSpc>
                <a:spcPct val="150000"/>
              </a:lnSpc>
              <a:spcBef>
                <a:spcPts val="0"/>
              </a:spcBef>
              <a:spcAft>
                <a:spcPts val="1600"/>
              </a:spcAft>
              <a:buNone/>
            </a:pPr>
            <a:r>
              <a:rPr lang="en" sz="1800">
                <a:solidFill>
                  <a:schemeClr val="dk2"/>
                </a:solidFill>
              </a:rPr>
              <a:t>JAPAN  -  SUSHI  +  GERMANY  =  BRATWURST</a:t>
            </a:r>
          </a:p>
          <a:p>
            <a:pPr marL="457200" lvl="0" indent="0" algn="ctr" rtl="0">
              <a:lnSpc>
                <a:spcPct val="150000"/>
              </a:lnSpc>
              <a:spcBef>
                <a:spcPts val="0"/>
              </a:spcBef>
              <a:spcAft>
                <a:spcPts val="1600"/>
              </a:spcAft>
              <a:buNone/>
            </a:pPr>
            <a:r>
              <a:rPr lang="en" sz="1800">
                <a:solidFill>
                  <a:schemeClr val="dk2"/>
                </a:solidFill>
              </a:rPr>
              <a:t>BIG  -  BIGGER  +  COLD  =  COLDER</a:t>
            </a:r>
          </a:p>
        </p:txBody>
      </p:sp>
    </p:spTree>
    <p:extLst>
      <p:ext uri="{BB962C8B-B14F-4D97-AF65-F5344CB8AC3E}">
        <p14:creationId xmlns:p14="http://schemas.microsoft.com/office/powerpoint/2010/main" val="260897482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Shape 696"/>
          <p:cNvSpPr txBox="1">
            <a:spLocks noGrp="1"/>
          </p:cNvSpPr>
          <p:nvPr>
            <p:ph type="title"/>
          </p:nvPr>
        </p:nvSpPr>
        <p:spPr>
          <a:xfrm>
            <a:off x="311701" y="593367"/>
            <a:ext cx="8520599" cy="763599"/>
          </a:xfrm>
          <a:prstGeom prst="rect">
            <a:avLst/>
          </a:prstGeom>
        </p:spPr>
        <p:txBody>
          <a:bodyPr lIns="91425" tIns="91425" rIns="91425" bIns="91425" anchor="t" anchorCtr="0">
            <a:noAutofit/>
          </a:bodyPr>
          <a:lstStyle/>
          <a:p>
            <a:pPr lvl="0" rtl="0">
              <a:spcBef>
                <a:spcPts val="0"/>
              </a:spcBef>
              <a:buNone/>
            </a:pPr>
            <a:r>
              <a:rPr lang="en" sz="2400" dirty="0"/>
              <a:t>“Unsupervised Representation Learning with Deep Convolutional Generative Adversarial Networks”</a:t>
            </a:r>
          </a:p>
        </p:txBody>
      </p:sp>
      <p:pic>
        <p:nvPicPr>
          <p:cNvPr id="697" name="Shape 697"/>
          <p:cNvPicPr preferRelativeResize="0"/>
          <p:nvPr/>
        </p:nvPicPr>
        <p:blipFill rotWithShape="1">
          <a:blip r:embed="rId3">
            <a:alphaModFix/>
          </a:blip>
          <a:srcRect t="48599"/>
          <a:stretch/>
        </p:blipFill>
        <p:spPr>
          <a:xfrm>
            <a:off x="1115912" y="1738337"/>
            <a:ext cx="6912174" cy="5205992"/>
          </a:xfrm>
          <a:prstGeom prst="rect">
            <a:avLst/>
          </a:prstGeom>
          <a:noFill/>
          <a:ln>
            <a:noFill/>
          </a:ln>
        </p:spPr>
      </p:pic>
      <p:sp>
        <p:nvSpPr>
          <p:cNvPr id="698" name="Shape 698"/>
          <p:cNvSpPr txBox="1"/>
          <p:nvPr/>
        </p:nvSpPr>
        <p:spPr>
          <a:xfrm>
            <a:off x="2888101" y="0"/>
            <a:ext cx="6255899" cy="593200"/>
          </a:xfrm>
          <a:prstGeom prst="rect">
            <a:avLst/>
          </a:prstGeom>
          <a:noFill/>
          <a:ln>
            <a:noFill/>
          </a:ln>
        </p:spPr>
        <p:txBody>
          <a:bodyPr lIns="91425" tIns="91425" rIns="91425" bIns="91425" anchor="ctr" anchorCtr="0">
            <a:noAutofit/>
          </a:bodyPr>
          <a:lstStyle/>
          <a:p>
            <a:pPr lvl="0" algn="r" rtl="0">
              <a:spcBef>
                <a:spcPts val="0"/>
              </a:spcBef>
              <a:buNone/>
            </a:pPr>
            <a:r>
              <a:rPr lang="en" dirty="0"/>
              <a:t>https://github.com/Newmu/dcgan_code</a:t>
            </a:r>
          </a:p>
        </p:txBody>
      </p:sp>
    </p:spTree>
    <p:extLst>
      <p:ext uri="{BB962C8B-B14F-4D97-AF65-F5344CB8AC3E}">
        <p14:creationId xmlns:p14="http://schemas.microsoft.com/office/powerpoint/2010/main" val="293114523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Deep Learning with </a:t>
            </a:r>
            <a:r>
              <a:rPr lang="en-US" dirty="0" err="1" smtClean="0"/>
              <a:t>ConvNets</a:t>
            </a:r>
            <a:endParaRPr lang="en-US" dirty="0"/>
          </a:p>
        </p:txBody>
      </p:sp>
      <p:sp>
        <p:nvSpPr>
          <p:cNvPr id="3" name="Subtitle 2"/>
          <p:cNvSpPr>
            <a:spLocks noGrp="1"/>
          </p:cNvSpPr>
          <p:nvPr>
            <p:ph type="subTitle" idx="1"/>
          </p:nvPr>
        </p:nvSpPr>
        <p:spPr/>
        <p:txBody>
          <a:bodyPr/>
          <a:lstStyle/>
          <a:p>
            <a:r>
              <a:rPr lang="en-US" sz="1600" dirty="0" smtClean="0"/>
              <a:t>Based on:</a:t>
            </a:r>
          </a:p>
          <a:p>
            <a:r>
              <a:rPr lang="en-US" sz="1600" dirty="0" smtClean="0">
                <a:hlinkClick r:id="rId2"/>
              </a:rPr>
              <a:t>https://adeshpande3.github.io/adeshpande3.github.io/A-Beginner's-Guide-To-Understanding-Convolutional-Neural-Networks/</a:t>
            </a:r>
            <a:endParaRPr lang="en-US" sz="1600" dirty="0" smtClean="0"/>
          </a:p>
          <a:p>
            <a:endParaRPr lang="en-US" sz="1600" dirty="0"/>
          </a:p>
        </p:txBody>
      </p:sp>
    </p:spTree>
    <p:extLst>
      <p:ext uri="{BB962C8B-B14F-4D97-AF65-F5344CB8AC3E}">
        <p14:creationId xmlns:p14="http://schemas.microsoft.com/office/powerpoint/2010/main" val="142967585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Artificial intelligence</a:t>
            </a:r>
            <a:r>
              <a:rPr lang="is-IS" dirty="0" smtClean="0"/>
              <a:t>…</a:t>
            </a:r>
            <a:r>
              <a:rPr lang="en-US" dirty="0" smtClean="0"/>
              <a:t> </a:t>
            </a:r>
          </a:p>
          <a:p>
            <a:r>
              <a:rPr lang="en-US" u="sng" dirty="0" smtClean="0"/>
              <a:t>Basic example</a:t>
            </a:r>
            <a:r>
              <a:rPr lang="en-US" dirty="0" smtClean="0"/>
              <a:t>: can the computer distinguish between cats and dogs?</a:t>
            </a:r>
            <a:endParaRPr lang="en-US" dirty="0"/>
          </a:p>
        </p:txBody>
      </p:sp>
      <p:pic>
        <p:nvPicPr>
          <p:cNvPr id="4" name="Picture 3"/>
          <p:cNvPicPr>
            <a:picLocks noChangeAspect="1"/>
          </p:cNvPicPr>
          <p:nvPr/>
        </p:nvPicPr>
        <p:blipFill>
          <a:blip r:embed="rId2"/>
          <a:stretch>
            <a:fillRect/>
          </a:stretch>
        </p:blipFill>
        <p:spPr>
          <a:xfrm>
            <a:off x="1911152" y="4483398"/>
            <a:ext cx="1975048" cy="1307802"/>
          </a:xfrm>
          <a:prstGeom prst="rect">
            <a:avLst/>
          </a:prstGeom>
        </p:spPr>
      </p:pic>
      <p:pic>
        <p:nvPicPr>
          <p:cNvPr id="5" name="Picture 4"/>
          <p:cNvPicPr>
            <a:picLocks noChangeAspect="1"/>
          </p:cNvPicPr>
          <p:nvPr/>
        </p:nvPicPr>
        <p:blipFill>
          <a:blip r:embed="rId3"/>
          <a:stretch>
            <a:fillRect/>
          </a:stretch>
        </p:blipFill>
        <p:spPr>
          <a:xfrm>
            <a:off x="5181600" y="4495800"/>
            <a:ext cx="1920166" cy="1451288"/>
          </a:xfrm>
          <a:prstGeom prst="rect">
            <a:avLst/>
          </a:prstGeom>
        </p:spPr>
      </p:pic>
    </p:spTree>
    <p:extLst>
      <p:ext uri="{BB962C8B-B14F-4D97-AF65-F5344CB8AC3E}">
        <p14:creationId xmlns:p14="http://schemas.microsoft.com/office/powerpoint/2010/main" val="17539872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Shape 715"/>
          <p:cNvSpPr txBox="1">
            <a:spLocks noGrp="1"/>
          </p:cNvSpPr>
          <p:nvPr>
            <p:ph type="title"/>
          </p:nvPr>
        </p:nvSpPr>
        <p:spPr>
          <a:xfrm>
            <a:off x="311701" y="593367"/>
            <a:ext cx="8520599" cy="763599"/>
          </a:xfrm>
          <a:prstGeom prst="rect">
            <a:avLst/>
          </a:prstGeom>
        </p:spPr>
        <p:txBody>
          <a:bodyPr lIns="91425" tIns="91425" rIns="91425" bIns="91425" anchor="t" anchorCtr="0">
            <a:noAutofit/>
          </a:bodyPr>
          <a:lstStyle/>
          <a:p>
            <a:pPr lvl="0">
              <a:spcBef>
                <a:spcPts val="0"/>
              </a:spcBef>
              <a:buNone/>
            </a:pPr>
            <a:r>
              <a:rPr lang="en" dirty="0"/>
              <a:t>ImageNet Classification Challenge (annual)</a:t>
            </a:r>
          </a:p>
        </p:txBody>
      </p:sp>
      <p:sp>
        <p:nvSpPr>
          <p:cNvPr id="716" name="Shape 716"/>
          <p:cNvSpPr txBox="1">
            <a:spLocks noGrp="1"/>
          </p:cNvSpPr>
          <p:nvPr>
            <p:ph type="body" idx="1"/>
          </p:nvPr>
        </p:nvSpPr>
        <p:spPr>
          <a:xfrm>
            <a:off x="304800" y="2150400"/>
            <a:ext cx="8520599" cy="4555200"/>
          </a:xfrm>
          <a:prstGeom prst="rect">
            <a:avLst/>
          </a:prstGeom>
        </p:spPr>
        <p:txBody>
          <a:bodyPr lIns="91425" tIns="91425" rIns="91425" bIns="91425" anchor="t" anchorCtr="0">
            <a:noAutofit/>
          </a:bodyPr>
          <a:lstStyle/>
          <a:p>
            <a:pPr marL="457200" lvl="0" indent="-228600" rtl="0">
              <a:spcBef>
                <a:spcPts val="0"/>
              </a:spcBef>
            </a:pPr>
            <a:r>
              <a:rPr lang="en" sz="2400" dirty="0"/>
              <a:t>1000 object classes, Approximately 1.2 million training, 50k validation, and 100k test images.</a:t>
            </a:r>
          </a:p>
          <a:p>
            <a:pPr marL="457200" lvl="0" indent="-228600" rtl="0">
              <a:spcBef>
                <a:spcPts val="0"/>
              </a:spcBef>
            </a:pPr>
            <a:r>
              <a:rPr lang="en" sz="2400" dirty="0"/>
              <a:t>Big improvements: 28.2% error rate to 6.7% error rate - human level! How? CNNs!</a:t>
            </a:r>
          </a:p>
        </p:txBody>
      </p:sp>
      <p:sp>
        <p:nvSpPr>
          <p:cNvPr id="717" name="Shape 717"/>
          <p:cNvSpPr txBox="1"/>
          <p:nvPr/>
        </p:nvSpPr>
        <p:spPr>
          <a:xfrm>
            <a:off x="4725901" y="0"/>
            <a:ext cx="4418099" cy="473600"/>
          </a:xfrm>
          <a:prstGeom prst="rect">
            <a:avLst/>
          </a:prstGeom>
          <a:noFill/>
          <a:ln>
            <a:noFill/>
          </a:ln>
        </p:spPr>
        <p:txBody>
          <a:bodyPr lIns="91425" tIns="91425" rIns="91425" bIns="91425" anchor="ctr" anchorCtr="0">
            <a:noAutofit/>
          </a:bodyPr>
          <a:lstStyle/>
          <a:p>
            <a:pPr lvl="0" rtl="0">
              <a:spcBef>
                <a:spcPts val="0"/>
              </a:spcBef>
              <a:buNone/>
            </a:pPr>
            <a:r>
              <a:rPr lang="en" dirty="0"/>
              <a:t>More info: http://arxiv.org/abs/1409.0575</a:t>
            </a:r>
          </a:p>
        </p:txBody>
      </p:sp>
      <p:pic>
        <p:nvPicPr>
          <p:cNvPr id="718" name="Shape 718"/>
          <p:cNvPicPr preferRelativeResize="0"/>
          <p:nvPr/>
        </p:nvPicPr>
        <p:blipFill>
          <a:blip r:embed="rId3">
            <a:alphaModFix/>
          </a:blip>
          <a:stretch>
            <a:fillRect/>
          </a:stretch>
        </p:blipFill>
        <p:spPr>
          <a:xfrm>
            <a:off x="6295676" y="4023700"/>
            <a:ext cx="2654075" cy="2834299"/>
          </a:xfrm>
          <a:prstGeom prst="rect">
            <a:avLst/>
          </a:prstGeom>
          <a:noFill/>
          <a:ln>
            <a:noFill/>
          </a:ln>
        </p:spPr>
      </p:pic>
      <p:pic>
        <p:nvPicPr>
          <p:cNvPr id="719" name="Shape 719"/>
          <p:cNvPicPr preferRelativeResize="0"/>
          <p:nvPr/>
        </p:nvPicPr>
        <p:blipFill>
          <a:blip r:embed="rId4">
            <a:alphaModFix/>
          </a:blip>
          <a:stretch>
            <a:fillRect/>
          </a:stretch>
        </p:blipFill>
        <p:spPr>
          <a:xfrm>
            <a:off x="376451" y="4179222"/>
            <a:ext cx="5677299" cy="2523244"/>
          </a:xfrm>
          <a:prstGeom prst="rect">
            <a:avLst/>
          </a:prstGeom>
          <a:noFill/>
          <a:ln>
            <a:noFill/>
          </a:ln>
        </p:spPr>
      </p:pic>
    </p:spTree>
    <p:extLst>
      <p:ext uri="{BB962C8B-B14F-4D97-AF65-F5344CB8AC3E}">
        <p14:creationId xmlns:p14="http://schemas.microsoft.com/office/powerpoint/2010/main" val="322176536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 for image processing</a:t>
            </a:r>
            <a:endParaRPr lang="en-US" dirty="0"/>
          </a:p>
        </p:txBody>
      </p:sp>
      <p:sp>
        <p:nvSpPr>
          <p:cNvPr id="3" name="Content Placeholder 2"/>
          <p:cNvSpPr>
            <a:spLocks noGrp="1"/>
          </p:cNvSpPr>
          <p:nvPr>
            <p:ph idx="1"/>
          </p:nvPr>
        </p:nvSpPr>
        <p:spPr/>
        <p:txBody>
          <a:bodyPr/>
          <a:lstStyle/>
          <a:p>
            <a:r>
              <a:rPr lang="en-US" dirty="0" smtClean="0"/>
              <a:t>Back to cats and dogs</a:t>
            </a:r>
            <a:r>
              <a:rPr lang="is-IS" dirty="0" smtClean="0"/>
              <a:t>…</a:t>
            </a:r>
          </a:p>
          <a:p>
            <a:r>
              <a:rPr lang="is-IS" dirty="0" smtClean="0"/>
              <a:t>Input dimension is </a:t>
            </a:r>
            <a:r>
              <a:rPr lang="is-IS" b="1" dirty="0" smtClean="0"/>
              <a:t>~200k </a:t>
            </a:r>
            <a:r>
              <a:rPr lang="is-IS" dirty="0" smtClean="0"/>
              <a:t>(256*256*3)!!</a:t>
            </a:r>
          </a:p>
          <a:p>
            <a:r>
              <a:rPr lang="en-US" dirty="0" smtClean="0"/>
              <a:t>Challenges:</a:t>
            </a:r>
          </a:p>
          <a:p>
            <a:pPr lvl="1"/>
            <a:r>
              <a:rPr lang="en-US" dirty="0"/>
              <a:t>c</a:t>
            </a:r>
            <a:r>
              <a:rPr lang="en-US" dirty="0" smtClean="0"/>
              <a:t>omputationally intensive</a:t>
            </a:r>
          </a:p>
          <a:p>
            <a:pPr lvl="1"/>
            <a:r>
              <a:rPr lang="en-US" dirty="0"/>
              <a:t>q</a:t>
            </a:r>
            <a:r>
              <a:rPr lang="en-US" dirty="0" smtClean="0"/>
              <a:t>uestionable performance with shallow architectures</a:t>
            </a:r>
            <a:r>
              <a:rPr lang="is-IS" dirty="0" smtClean="0"/>
              <a:t>…</a:t>
            </a:r>
            <a:endParaRPr lang="en-US" dirty="0" smtClean="0"/>
          </a:p>
          <a:p>
            <a:pPr lvl="1"/>
            <a:r>
              <a:rPr lang="en-US" dirty="0" smtClean="0"/>
              <a:t>..would require astronomical amount of data</a:t>
            </a:r>
            <a:endParaRPr lang="en-US" dirty="0"/>
          </a:p>
        </p:txBody>
      </p:sp>
    </p:spTree>
    <p:extLst>
      <p:ext uri="{BB962C8B-B14F-4D97-AF65-F5344CB8AC3E}">
        <p14:creationId xmlns:p14="http://schemas.microsoft.com/office/powerpoint/2010/main" val="236967718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deep learning?</a:t>
            </a:r>
            <a:endParaRPr lang="en-US" dirty="0"/>
          </a:p>
        </p:txBody>
      </p:sp>
      <p:sp>
        <p:nvSpPr>
          <p:cNvPr id="3" name="Content Placeholder 2"/>
          <p:cNvSpPr>
            <a:spLocks noGrp="1"/>
          </p:cNvSpPr>
          <p:nvPr>
            <p:ph idx="1"/>
          </p:nvPr>
        </p:nvSpPr>
        <p:spPr>
          <a:xfrm>
            <a:off x="457200" y="1676400"/>
            <a:ext cx="8229600" cy="3886200"/>
          </a:xfrm>
        </p:spPr>
        <p:txBody>
          <a:bodyPr/>
          <a:lstStyle/>
          <a:p>
            <a:r>
              <a:rPr lang="en-US" sz="2000" dirty="0" smtClean="0"/>
              <a:t>Set of algorithms that learn data </a:t>
            </a:r>
            <a:r>
              <a:rPr lang="en-US" sz="2000" i="1" dirty="0" smtClean="0"/>
              <a:t>representation</a:t>
            </a:r>
          </a:p>
          <a:p>
            <a:pPr lvl="1"/>
            <a:r>
              <a:rPr lang="en-US" sz="2000" dirty="0" smtClean="0"/>
              <a:t>We focus today on </a:t>
            </a:r>
            <a:r>
              <a:rPr lang="en-US" sz="2000" dirty="0" err="1" smtClean="0"/>
              <a:t>ConvNets</a:t>
            </a:r>
            <a:endParaRPr lang="en-US" sz="2000" dirty="0" smtClean="0"/>
          </a:p>
          <a:p>
            <a:r>
              <a:rPr lang="en-US" sz="2000" dirty="0" smtClean="0"/>
              <a:t>Learning </a:t>
            </a:r>
            <a:r>
              <a:rPr lang="en-US" sz="2000" dirty="0" err="1" smtClean="0"/>
              <a:t>represenation</a:t>
            </a:r>
            <a:r>
              <a:rPr lang="en-US" sz="2000" dirty="0" smtClean="0"/>
              <a:t> and training classifier at the same time is the novelty with Deep Learning!</a:t>
            </a:r>
          </a:p>
          <a:p>
            <a:pPr lvl="1"/>
            <a:r>
              <a:rPr lang="en-US" sz="2000" dirty="0" smtClean="0"/>
              <a:t>“It’s not that SVMs are bad”</a:t>
            </a:r>
          </a:p>
        </p:txBody>
      </p:sp>
      <p:pic>
        <p:nvPicPr>
          <p:cNvPr id="5" name="Picture 4"/>
          <p:cNvPicPr>
            <a:picLocks noChangeAspect="1"/>
          </p:cNvPicPr>
          <p:nvPr/>
        </p:nvPicPr>
        <p:blipFill>
          <a:blip r:embed="rId2"/>
          <a:stretch>
            <a:fillRect/>
          </a:stretch>
        </p:blipFill>
        <p:spPr>
          <a:xfrm>
            <a:off x="2209800" y="3657600"/>
            <a:ext cx="5181599" cy="2966565"/>
          </a:xfrm>
          <a:prstGeom prst="rect">
            <a:avLst/>
          </a:prstGeom>
        </p:spPr>
      </p:pic>
    </p:spTree>
    <p:extLst>
      <p:ext uri="{BB962C8B-B14F-4D97-AF65-F5344CB8AC3E}">
        <p14:creationId xmlns:p14="http://schemas.microsoft.com/office/powerpoint/2010/main" val="3543792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ingredients of </a:t>
            </a:r>
            <a:r>
              <a:rPr lang="en-US" dirty="0" err="1" smtClean="0"/>
              <a:t>ConvNets</a:t>
            </a:r>
            <a:endParaRPr lang="en-US" dirty="0"/>
          </a:p>
        </p:txBody>
      </p:sp>
      <p:sp>
        <p:nvSpPr>
          <p:cNvPr id="3" name="Content Placeholder 2"/>
          <p:cNvSpPr>
            <a:spLocks noGrp="1"/>
          </p:cNvSpPr>
          <p:nvPr>
            <p:ph idx="1"/>
          </p:nvPr>
        </p:nvSpPr>
        <p:spPr/>
        <p:txBody>
          <a:bodyPr/>
          <a:lstStyle/>
          <a:p>
            <a:pPr>
              <a:lnSpc>
                <a:spcPct val="110000"/>
              </a:lnSpc>
            </a:pPr>
            <a:r>
              <a:rPr lang="en-US" sz="2400" dirty="0" smtClean="0"/>
              <a:t>Lots of layers... more usually perform better!</a:t>
            </a:r>
          </a:p>
          <a:p>
            <a:pPr>
              <a:lnSpc>
                <a:spcPct val="110000"/>
              </a:lnSpc>
            </a:pPr>
            <a:r>
              <a:rPr lang="en-US" sz="2400" dirty="0" smtClean="0"/>
              <a:t>Most commonly used:</a:t>
            </a:r>
            <a:endParaRPr lang="en-US" sz="2400" dirty="0" smtClean="0"/>
          </a:p>
          <a:p>
            <a:pPr lvl="1">
              <a:lnSpc>
                <a:spcPct val="110000"/>
              </a:lnSpc>
            </a:pPr>
            <a:r>
              <a:rPr lang="en-US" sz="2400" dirty="0"/>
              <a:t>Fully Connected Layers (MLPs - already covered today)</a:t>
            </a:r>
          </a:p>
          <a:p>
            <a:pPr lvl="1">
              <a:lnSpc>
                <a:spcPct val="110000"/>
              </a:lnSpc>
            </a:pPr>
            <a:r>
              <a:rPr lang="en-US" sz="2400" dirty="0" smtClean="0"/>
              <a:t>Convolution</a:t>
            </a:r>
          </a:p>
          <a:p>
            <a:pPr lvl="1">
              <a:lnSpc>
                <a:spcPct val="110000"/>
              </a:lnSpc>
            </a:pPr>
            <a:r>
              <a:rPr lang="en-US" sz="2400" dirty="0" smtClean="0"/>
              <a:t>Pooling</a:t>
            </a:r>
          </a:p>
          <a:p>
            <a:pPr lvl="1">
              <a:lnSpc>
                <a:spcPct val="110000"/>
              </a:lnSpc>
            </a:pPr>
            <a:r>
              <a:rPr lang="en-US" sz="2400" dirty="0" smtClean="0"/>
              <a:t>Dropout</a:t>
            </a:r>
          </a:p>
          <a:p>
            <a:pPr lvl="1">
              <a:lnSpc>
                <a:spcPct val="110000"/>
              </a:lnSpc>
            </a:pPr>
            <a:r>
              <a:rPr lang="en-US" sz="2400" dirty="0" smtClean="0"/>
              <a:t>Others: batch norm, </a:t>
            </a:r>
            <a:r>
              <a:rPr lang="en-US" sz="2400" dirty="0" err="1" smtClean="0"/>
              <a:t>ReLU</a:t>
            </a:r>
            <a:r>
              <a:rPr lang="en-US" sz="2400" dirty="0" smtClean="0"/>
              <a:t>, etc.</a:t>
            </a:r>
            <a:endParaRPr lang="en-US" sz="2400" dirty="0" smtClean="0"/>
          </a:p>
          <a:p>
            <a:pPr lvl="1"/>
            <a:endParaRPr lang="en-US" sz="2400" dirty="0"/>
          </a:p>
        </p:txBody>
      </p:sp>
    </p:spTree>
    <p:extLst>
      <p:ext uri="{BB962C8B-B14F-4D97-AF65-F5344CB8AC3E}">
        <p14:creationId xmlns:p14="http://schemas.microsoft.com/office/powerpoint/2010/main" val="32684574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t>
            </a:r>
            <a:endParaRPr lang="en-US" dirty="0"/>
          </a:p>
        </p:txBody>
      </p:sp>
      <p:grpSp>
        <p:nvGrpSpPr>
          <p:cNvPr id="4" name="Shape 726"/>
          <p:cNvGrpSpPr/>
          <p:nvPr/>
        </p:nvGrpSpPr>
        <p:grpSpPr>
          <a:xfrm>
            <a:off x="385820" y="2733030"/>
            <a:ext cx="2512799" cy="2512799"/>
            <a:chOff x="372825" y="1942600"/>
            <a:chExt cx="2512799" cy="2512799"/>
          </a:xfrm>
        </p:grpSpPr>
        <p:sp>
          <p:nvSpPr>
            <p:cNvPr id="5" name="Shape 727"/>
            <p:cNvSpPr/>
            <p:nvPr/>
          </p:nvSpPr>
          <p:spPr>
            <a:xfrm>
              <a:off x="372825" y="1942600"/>
              <a:ext cx="314099" cy="3140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 name="Shape 728"/>
            <p:cNvSpPr/>
            <p:nvPr/>
          </p:nvSpPr>
          <p:spPr>
            <a:xfrm>
              <a:off x="372825" y="2256700"/>
              <a:ext cx="314099" cy="3140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 name="Shape 729"/>
            <p:cNvSpPr/>
            <p:nvPr/>
          </p:nvSpPr>
          <p:spPr>
            <a:xfrm>
              <a:off x="372825" y="2570800"/>
              <a:ext cx="314099" cy="314099"/>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Shape 730"/>
            <p:cNvSpPr/>
            <p:nvPr/>
          </p:nvSpPr>
          <p:spPr>
            <a:xfrm>
              <a:off x="372825" y="2884900"/>
              <a:ext cx="314099" cy="314099"/>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731"/>
            <p:cNvSpPr/>
            <p:nvPr/>
          </p:nvSpPr>
          <p:spPr>
            <a:xfrm>
              <a:off x="372825" y="3199000"/>
              <a:ext cx="314099" cy="314099"/>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732"/>
            <p:cNvSpPr/>
            <p:nvPr/>
          </p:nvSpPr>
          <p:spPr>
            <a:xfrm>
              <a:off x="372825" y="3513100"/>
              <a:ext cx="314099" cy="314099"/>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 name="Shape 733"/>
            <p:cNvSpPr/>
            <p:nvPr/>
          </p:nvSpPr>
          <p:spPr>
            <a:xfrm>
              <a:off x="372825" y="3827200"/>
              <a:ext cx="314099" cy="3140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734"/>
            <p:cNvSpPr/>
            <p:nvPr/>
          </p:nvSpPr>
          <p:spPr>
            <a:xfrm>
              <a:off x="372825" y="4141300"/>
              <a:ext cx="314099" cy="3140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735"/>
            <p:cNvSpPr/>
            <p:nvPr/>
          </p:nvSpPr>
          <p:spPr>
            <a:xfrm>
              <a:off x="686925" y="1942600"/>
              <a:ext cx="314099" cy="3140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736"/>
            <p:cNvSpPr/>
            <p:nvPr/>
          </p:nvSpPr>
          <p:spPr>
            <a:xfrm>
              <a:off x="686925" y="2256700"/>
              <a:ext cx="314099" cy="314099"/>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737"/>
            <p:cNvSpPr/>
            <p:nvPr/>
          </p:nvSpPr>
          <p:spPr>
            <a:xfrm>
              <a:off x="686925" y="2570800"/>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738"/>
            <p:cNvSpPr/>
            <p:nvPr/>
          </p:nvSpPr>
          <p:spPr>
            <a:xfrm>
              <a:off x="686925" y="2884900"/>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739"/>
            <p:cNvSpPr/>
            <p:nvPr/>
          </p:nvSpPr>
          <p:spPr>
            <a:xfrm>
              <a:off x="686925" y="3199000"/>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740"/>
            <p:cNvSpPr/>
            <p:nvPr/>
          </p:nvSpPr>
          <p:spPr>
            <a:xfrm>
              <a:off x="686925" y="3513100"/>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741"/>
            <p:cNvSpPr/>
            <p:nvPr/>
          </p:nvSpPr>
          <p:spPr>
            <a:xfrm>
              <a:off x="686925" y="3827200"/>
              <a:ext cx="314099" cy="314099"/>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742"/>
            <p:cNvSpPr/>
            <p:nvPr/>
          </p:nvSpPr>
          <p:spPr>
            <a:xfrm>
              <a:off x="686925" y="4141300"/>
              <a:ext cx="314099" cy="3140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 name="Shape 743"/>
            <p:cNvSpPr/>
            <p:nvPr/>
          </p:nvSpPr>
          <p:spPr>
            <a:xfrm>
              <a:off x="1001025" y="1942600"/>
              <a:ext cx="314099" cy="314099"/>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 name="Shape 744"/>
            <p:cNvSpPr/>
            <p:nvPr/>
          </p:nvSpPr>
          <p:spPr>
            <a:xfrm>
              <a:off x="1001025" y="2256700"/>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 name="Shape 745"/>
            <p:cNvSpPr/>
            <p:nvPr/>
          </p:nvSpPr>
          <p:spPr>
            <a:xfrm>
              <a:off x="1001025" y="2570800"/>
              <a:ext cx="314099" cy="314099"/>
            </a:xfrm>
            <a:prstGeom prst="rect">
              <a:avLst/>
            </a:prstGeom>
            <a:solidFill>
              <a:srgbClr val="0000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 name="Shape 746"/>
            <p:cNvSpPr/>
            <p:nvPr/>
          </p:nvSpPr>
          <p:spPr>
            <a:xfrm>
              <a:off x="1001025" y="2884900"/>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747"/>
            <p:cNvSpPr/>
            <p:nvPr/>
          </p:nvSpPr>
          <p:spPr>
            <a:xfrm>
              <a:off x="1001025" y="3199000"/>
              <a:ext cx="314099" cy="314099"/>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748"/>
            <p:cNvSpPr/>
            <p:nvPr/>
          </p:nvSpPr>
          <p:spPr>
            <a:xfrm>
              <a:off x="1001025" y="3513100"/>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 name="Shape 749"/>
            <p:cNvSpPr/>
            <p:nvPr/>
          </p:nvSpPr>
          <p:spPr>
            <a:xfrm>
              <a:off x="1001025" y="3827200"/>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 name="Shape 750"/>
            <p:cNvSpPr/>
            <p:nvPr/>
          </p:nvSpPr>
          <p:spPr>
            <a:xfrm>
              <a:off x="1001025" y="4141300"/>
              <a:ext cx="314099" cy="314099"/>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 name="Shape 751"/>
            <p:cNvSpPr/>
            <p:nvPr/>
          </p:nvSpPr>
          <p:spPr>
            <a:xfrm>
              <a:off x="1315125" y="1942600"/>
              <a:ext cx="314099" cy="314099"/>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 name="Shape 752"/>
            <p:cNvSpPr/>
            <p:nvPr/>
          </p:nvSpPr>
          <p:spPr>
            <a:xfrm>
              <a:off x="1315125" y="2256700"/>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 name="Shape 753"/>
            <p:cNvSpPr/>
            <p:nvPr/>
          </p:nvSpPr>
          <p:spPr>
            <a:xfrm>
              <a:off x="1315125" y="2570800"/>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 name="Shape 754"/>
            <p:cNvSpPr/>
            <p:nvPr/>
          </p:nvSpPr>
          <p:spPr>
            <a:xfrm>
              <a:off x="1315125" y="2884900"/>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 name="Shape 755"/>
            <p:cNvSpPr/>
            <p:nvPr/>
          </p:nvSpPr>
          <p:spPr>
            <a:xfrm>
              <a:off x="1315125" y="3199000"/>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 name="Shape 756"/>
            <p:cNvSpPr/>
            <p:nvPr/>
          </p:nvSpPr>
          <p:spPr>
            <a:xfrm>
              <a:off x="1315125" y="3513100"/>
              <a:ext cx="314099" cy="314099"/>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 name="Shape 757"/>
            <p:cNvSpPr/>
            <p:nvPr/>
          </p:nvSpPr>
          <p:spPr>
            <a:xfrm>
              <a:off x="1315125" y="3827200"/>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 name="Shape 758"/>
            <p:cNvSpPr/>
            <p:nvPr/>
          </p:nvSpPr>
          <p:spPr>
            <a:xfrm>
              <a:off x="1315125" y="4141300"/>
              <a:ext cx="314099" cy="314099"/>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759"/>
            <p:cNvSpPr/>
            <p:nvPr/>
          </p:nvSpPr>
          <p:spPr>
            <a:xfrm>
              <a:off x="1629225" y="1942600"/>
              <a:ext cx="314099" cy="314099"/>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 name="Shape 760"/>
            <p:cNvSpPr/>
            <p:nvPr/>
          </p:nvSpPr>
          <p:spPr>
            <a:xfrm>
              <a:off x="1629225" y="2256700"/>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 name="Shape 761"/>
            <p:cNvSpPr/>
            <p:nvPr/>
          </p:nvSpPr>
          <p:spPr>
            <a:xfrm>
              <a:off x="1629225" y="2570800"/>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 name="Shape 762"/>
            <p:cNvSpPr/>
            <p:nvPr/>
          </p:nvSpPr>
          <p:spPr>
            <a:xfrm>
              <a:off x="1629225" y="2884900"/>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 name="Shape 763"/>
            <p:cNvSpPr/>
            <p:nvPr/>
          </p:nvSpPr>
          <p:spPr>
            <a:xfrm>
              <a:off x="1629225" y="3199000"/>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 name="Shape 764"/>
            <p:cNvSpPr/>
            <p:nvPr/>
          </p:nvSpPr>
          <p:spPr>
            <a:xfrm>
              <a:off x="1629225" y="3513100"/>
              <a:ext cx="314099" cy="314099"/>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 name="Shape 765"/>
            <p:cNvSpPr/>
            <p:nvPr/>
          </p:nvSpPr>
          <p:spPr>
            <a:xfrm>
              <a:off x="1629225" y="3827200"/>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 name="Shape 766"/>
            <p:cNvSpPr/>
            <p:nvPr/>
          </p:nvSpPr>
          <p:spPr>
            <a:xfrm>
              <a:off x="1629225" y="4141300"/>
              <a:ext cx="314099" cy="314099"/>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 name="Shape 767"/>
            <p:cNvSpPr/>
            <p:nvPr/>
          </p:nvSpPr>
          <p:spPr>
            <a:xfrm>
              <a:off x="1943325" y="1942600"/>
              <a:ext cx="314099" cy="314099"/>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 name="Shape 768"/>
            <p:cNvSpPr/>
            <p:nvPr/>
          </p:nvSpPr>
          <p:spPr>
            <a:xfrm>
              <a:off x="1943325" y="2256700"/>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 name="Shape 769"/>
            <p:cNvSpPr/>
            <p:nvPr/>
          </p:nvSpPr>
          <p:spPr>
            <a:xfrm>
              <a:off x="1943325" y="2570800"/>
              <a:ext cx="314099" cy="314099"/>
            </a:xfrm>
            <a:prstGeom prst="rect">
              <a:avLst/>
            </a:prstGeom>
            <a:solidFill>
              <a:srgbClr val="0000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 name="Shape 770"/>
            <p:cNvSpPr/>
            <p:nvPr/>
          </p:nvSpPr>
          <p:spPr>
            <a:xfrm>
              <a:off x="1943325" y="2884900"/>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 name="Shape 771"/>
            <p:cNvSpPr/>
            <p:nvPr/>
          </p:nvSpPr>
          <p:spPr>
            <a:xfrm>
              <a:off x="1943325" y="3199000"/>
              <a:ext cx="314099" cy="314099"/>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 name="Shape 772"/>
            <p:cNvSpPr/>
            <p:nvPr/>
          </p:nvSpPr>
          <p:spPr>
            <a:xfrm>
              <a:off x="1943325" y="3513100"/>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 name="Shape 773"/>
            <p:cNvSpPr/>
            <p:nvPr/>
          </p:nvSpPr>
          <p:spPr>
            <a:xfrm>
              <a:off x="1943325" y="3827200"/>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 name="Shape 774"/>
            <p:cNvSpPr/>
            <p:nvPr/>
          </p:nvSpPr>
          <p:spPr>
            <a:xfrm>
              <a:off x="1943325" y="4141300"/>
              <a:ext cx="314099" cy="314099"/>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 name="Shape 775"/>
            <p:cNvSpPr/>
            <p:nvPr/>
          </p:nvSpPr>
          <p:spPr>
            <a:xfrm>
              <a:off x="2257425" y="1942600"/>
              <a:ext cx="314099" cy="3140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 name="Shape 776"/>
            <p:cNvSpPr/>
            <p:nvPr/>
          </p:nvSpPr>
          <p:spPr>
            <a:xfrm>
              <a:off x="2257425" y="2256700"/>
              <a:ext cx="314099" cy="314099"/>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 name="Shape 777"/>
            <p:cNvSpPr/>
            <p:nvPr/>
          </p:nvSpPr>
          <p:spPr>
            <a:xfrm>
              <a:off x="2257425" y="2570800"/>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 name="Shape 778"/>
            <p:cNvSpPr/>
            <p:nvPr/>
          </p:nvSpPr>
          <p:spPr>
            <a:xfrm>
              <a:off x="2257425" y="2884900"/>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 name="Shape 779"/>
            <p:cNvSpPr/>
            <p:nvPr/>
          </p:nvSpPr>
          <p:spPr>
            <a:xfrm>
              <a:off x="2257425" y="3199000"/>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 name="Shape 780"/>
            <p:cNvSpPr/>
            <p:nvPr/>
          </p:nvSpPr>
          <p:spPr>
            <a:xfrm>
              <a:off x="2257425" y="3513100"/>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 name="Shape 781"/>
            <p:cNvSpPr/>
            <p:nvPr/>
          </p:nvSpPr>
          <p:spPr>
            <a:xfrm>
              <a:off x="2257425" y="3827200"/>
              <a:ext cx="314099" cy="314099"/>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 name="Shape 782"/>
            <p:cNvSpPr/>
            <p:nvPr/>
          </p:nvSpPr>
          <p:spPr>
            <a:xfrm>
              <a:off x="2257425" y="4141300"/>
              <a:ext cx="314099" cy="3140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 name="Shape 783"/>
            <p:cNvSpPr/>
            <p:nvPr/>
          </p:nvSpPr>
          <p:spPr>
            <a:xfrm>
              <a:off x="2571525" y="1942600"/>
              <a:ext cx="314099" cy="3140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 name="Shape 784"/>
            <p:cNvSpPr/>
            <p:nvPr/>
          </p:nvSpPr>
          <p:spPr>
            <a:xfrm>
              <a:off x="2571525" y="2256700"/>
              <a:ext cx="314099" cy="3140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 name="Shape 785"/>
            <p:cNvSpPr/>
            <p:nvPr/>
          </p:nvSpPr>
          <p:spPr>
            <a:xfrm>
              <a:off x="2571525" y="2570800"/>
              <a:ext cx="314099" cy="314099"/>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 name="Shape 786"/>
            <p:cNvSpPr/>
            <p:nvPr/>
          </p:nvSpPr>
          <p:spPr>
            <a:xfrm>
              <a:off x="2571525" y="2884900"/>
              <a:ext cx="314099" cy="314099"/>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 name="Shape 787"/>
            <p:cNvSpPr/>
            <p:nvPr/>
          </p:nvSpPr>
          <p:spPr>
            <a:xfrm>
              <a:off x="2571525" y="3199000"/>
              <a:ext cx="314099" cy="314099"/>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 name="Shape 788"/>
            <p:cNvSpPr/>
            <p:nvPr/>
          </p:nvSpPr>
          <p:spPr>
            <a:xfrm>
              <a:off x="2571525" y="3513100"/>
              <a:ext cx="314099" cy="314099"/>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 name="Shape 789"/>
            <p:cNvSpPr/>
            <p:nvPr/>
          </p:nvSpPr>
          <p:spPr>
            <a:xfrm>
              <a:off x="2571525" y="3827200"/>
              <a:ext cx="314099" cy="3140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 name="Shape 790"/>
            <p:cNvSpPr/>
            <p:nvPr/>
          </p:nvSpPr>
          <p:spPr>
            <a:xfrm>
              <a:off x="2571525" y="4141300"/>
              <a:ext cx="314099" cy="3140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9" name="Shape 791"/>
          <p:cNvGrpSpPr/>
          <p:nvPr/>
        </p:nvGrpSpPr>
        <p:grpSpPr>
          <a:xfrm>
            <a:off x="3268582" y="2733030"/>
            <a:ext cx="942299" cy="942299"/>
            <a:chOff x="4312325" y="3605925"/>
            <a:chExt cx="942299" cy="942299"/>
          </a:xfrm>
        </p:grpSpPr>
        <p:sp>
          <p:nvSpPr>
            <p:cNvPr id="70" name="Shape 792"/>
            <p:cNvSpPr/>
            <p:nvPr/>
          </p:nvSpPr>
          <p:spPr>
            <a:xfrm>
              <a:off x="4312325" y="3605925"/>
              <a:ext cx="314099" cy="3140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 name="Shape 793"/>
            <p:cNvSpPr/>
            <p:nvPr/>
          </p:nvSpPr>
          <p:spPr>
            <a:xfrm>
              <a:off x="4312325" y="3920025"/>
              <a:ext cx="314099" cy="3140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 name="Shape 794"/>
            <p:cNvSpPr/>
            <p:nvPr/>
          </p:nvSpPr>
          <p:spPr>
            <a:xfrm>
              <a:off x="4312325" y="4234125"/>
              <a:ext cx="314099" cy="314099"/>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 name="Shape 795"/>
            <p:cNvSpPr/>
            <p:nvPr/>
          </p:nvSpPr>
          <p:spPr>
            <a:xfrm>
              <a:off x="4626425" y="3605925"/>
              <a:ext cx="314099" cy="3140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 name="Shape 796"/>
            <p:cNvSpPr/>
            <p:nvPr/>
          </p:nvSpPr>
          <p:spPr>
            <a:xfrm>
              <a:off x="4626425" y="3920025"/>
              <a:ext cx="314099" cy="314099"/>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 name="Shape 797"/>
            <p:cNvSpPr/>
            <p:nvPr/>
          </p:nvSpPr>
          <p:spPr>
            <a:xfrm>
              <a:off x="4626425" y="4234125"/>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 name="Shape 798"/>
            <p:cNvSpPr/>
            <p:nvPr/>
          </p:nvSpPr>
          <p:spPr>
            <a:xfrm>
              <a:off x="4940525" y="3605925"/>
              <a:ext cx="314099" cy="314099"/>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 name="Shape 799"/>
            <p:cNvSpPr/>
            <p:nvPr/>
          </p:nvSpPr>
          <p:spPr>
            <a:xfrm>
              <a:off x="4940525" y="3920025"/>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 name="Shape 800"/>
            <p:cNvSpPr/>
            <p:nvPr/>
          </p:nvSpPr>
          <p:spPr>
            <a:xfrm>
              <a:off x="4940525" y="4234125"/>
              <a:ext cx="314099" cy="314099"/>
            </a:xfrm>
            <a:prstGeom prst="rect">
              <a:avLst/>
            </a:prstGeom>
            <a:solidFill>
              <a:srgbClr val="0000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9" name="Shape 801"/>
          <p:cNvGrpSpPr/>
          <p:nvPr/>
        </p:nvGrpSpPr>
        <p:grpSpPr>
          <a:xfrm>
            <a:off x="5186407" y="3518430"/>
            <a:ext cx="942299" cy="942299"/>
            <a:chOff x="5173412" y="2728000"/>
            <a:chExt cx="942299" cy="942299"/>
          </a:xfrm>
        </p:grpSpPr>
        <p:sp>
          <p:nvSpPr>
            <p:cNvPr id="80" name="Shape 802"/>
            <p:cNvSpPr/>
            <p:nvPr/>
          </p:nvSpPr>
          <p:spPr>
            <a:xfrm>
              <a:off x="5173412" y="2728000"/>
              <a:ext cx="314099" cy="314099"/>
            </a:xfrm>
            <a:prstGeom prst="rect">
              <a:avLst/>
            </a:prstGeom>
            <a:solidFill>
              <a:srgbClr val="93C47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 name="Shape 803"/>
            <p:cNvSpPr/>
            <p:nvPr/>
          </p:nvSpPr>
          <p:spPr>
            <a:xfrm>
              <a:off x="5173412" y="3042100"/>
              <a:ext cx="314099" cy="314099"/>
            </a:xfrm>
            <a:prstGeom prst="rect">
              <a:avLst/>
            </a:prstGeom>
            <a:solidFill>
              <a:srgbClr val="93C47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 name="Shape 804"/>
            <p:cNvSpPr/>
            <p:nvPr/>
          </p:nvSpPr>
          <p:spPr>
            <a:xfrm>
              <a:off x="5173412" y="3356200"/>
              <a:ext cx="314099" cy="314099"/>
            </a:xfrm>
            <a:prstGeom prst="rect">
              <a:avLst/>
            </a:prstGeom>
            <a:solidFill>
              <a:srgbClr val="93C47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 name="Shape 805"/>
            <p:cNvSpPr/>
            <p:nvPr/>
          </p:nvSpPr>
          <p:spPr>
            <a:xfrm>
              <a:off x="5487512" y="2728000"/>
              <a:ext cx="314099" cy="314099"/>
            </a:xfrm>
            <a:prstGeom prst="rect">
              <a:avLst/>
            </a:prstGeom>
            <a:solidFill>
              <a:srgbClr val="93C47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 name="Shape 806"/>
            <p:cNvSpPr/>
            <p:nvPr/>
          </p:nvSpPr>
          <p:spPr>
            <a:xfrm>
              <a:off x="5487512" y="3042100"/>
              <a:ext cx="314099" cy="314099"/>
            </a:xfrm>
            <a:prstGeom prst="rect">
              <a:avLst/>
            </a:prstGeom>
            <a:solidFill>
              <a:srgbClr val="93C47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 name="Shape 807"/>
            <p:cNvSpPr/>
            <p:nvPr/>
          </p:nvSpPr>
          <p:spPr>
            <a:xfrm>
              <a:off x="5487512" y="3356200"/>
              <a:ext cx="314099" cy="314099"/>
            </a:xfrm>
            <a:prstGeom prst="rect">
              <a:avLst/>
            </a:prstGeom>
            <a:solidFill>
              <a:srgbClr val="93C47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 name="Shape 808"/>
            <p:cNvSpPr/>
            <p:nvPr/>
          </p:nvSpPr>
          <p:spPr>
            <a:xfrm>
              <a:off x="5801612" y="2728000"/>
              <a:ext cx="314099" cy="314099"/>
            </a:xfrm>
            <a:prstGeom prst="rect">
              <a:avLst/>
            </a:prstGeom>
            <a:solidFill>
              <a:srgbClr val="93C47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 name="Shape 809"/>
            <p:cNvSpPr/>
            <p:nvPr/>
          </p:nvSpPr>
          <p:spPr>
            <a:xfrm>
              <a:off x="5801612" y="3042100"/>
              <a:ext cx="314099" cy="314099"/>
            </a:xfrm>
            <a:prstGeom prst="rect">
              <a:avLst/>
            </a:prstGeom>
            <a:solidFill>
              <a:srgbClr val="93C47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 name="Shape 810"/>
            <p:cNvSpPr/>
            <p:nvPr/>
          </p:nvSpPr>
          <p:spPr>
            <a:xfrm>
              <a:off x="5801612" y="3356200"/>
              <a:ext cx="314099" cy="314099"/>
            </a:xfrm>
            <a:prstGeom prst="rect">
              <a:avLst/>
            </a:prstGeom>
            <a:solidFill>
              <a:srgbClr val="93C47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9" name="Shape 811"/>
          <p:cNvGrpSpPr/>
          <p:nvPr/>
        </p:nvGrpSpPr>
        <p:grpSpPr>
          <a:xfrm>
            <a:off x="3268557" y="3892605"/>
            <a:ext cx="942299" cy="942299"/>
            <a:chOff x="3625525" y="3571525"/>
            <a:chExt cx="942299" cy="942299"/>
          </a:xfrm>
        </p:grpSpPr>
        <p:sp>
          <p:nvSpPr>
            <p:cNvPr id="90" name="Shape 812"/>
            <p:cNvSpPr/>
            <p:nvPr/>
          </p:nvSpPr>
          <p:spPr>
            <a:xfrm>
              <a:off x="3625525" y="3571525"/>
              <a:ext cx="314099" cy="314099"/>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 name="Shape 813"/>
            <p:cNvSpPr/>
            <p:nvPr/>
          </p:nvSpPr>
          <p:spPr>
            <a:xfrm>
              <a:off x="3625525" y="3885625"/>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 name="Shape 814"/>
            <p:cNvSpPr/>
            <p:nvPr/>
          </p:nvSpPr>
          <p:spPr>
            <a:xfrm>
              <a:off x="3625525" y="4199725"/>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3" name="Shape 815"/>
            <p:cNvSpPr/>
            <p:nvPr/>
          </p:nvSpPr>
          <p:spPr>
            <a:xfrm>
              <a:off x="3939625" y="3571525"/>
              <a:ext cx="314099" cy="314099"/>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4" name="Shape 816"/>
            <p:cNvSpPr/>
            <p:nvPr/>
          </p:nvSpPr>
          <p:spPr>
            <a:xfrm>
              <a:off x="3939625" y="3885625"/>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5" name="Shape 817"/>
            <p:cNvSpPr/>
            <p:nvPr/>
          </p:nvSpPr>
          <p:spPr>
            <a:xfrm>
              <a:off x="3939625" y="4199725"/>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6" name="Shape 818"/>
            <p:cNvSpPr/>
            <p:nvPr/>
          </p:nvSpPr>
          <p:spPr>
            <a:xfrm>
              <a:off x="4253725" y="3571525"/>
              <a:ext cx="314099" cy="314099"/>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7" name="Shape 819"/>
            <p:cNvSpPr/>
            <p:nvPr/>
          </p:nvSpPr>
          <p:spPr>
            <a:xfrm>
              <a:off x="4253725" y="3885625"/>
              <a:ext cx="314099" cy="314099"/>
            </a:xfrm>
            <a:prstGeom prst="rect">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8" name="Shape 820"/>
            <p:cNvSpPr/>
            <p:nvPr/>
          </p:nvSpPr>
          <p:spPr>
            <a:xfrm>
              <a:off x="4253725" y="4199725"/>
              <a:ext cx="314099" cy="314099"/>
            </a:xfrm>
            <a:prstGeom prst="rect">
              <a:avLst/>
            </a:prstGeom>
            <a:solidFill>
              <a:srgbClr val="0000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99" name="Shape 821"/>
          <p:cNvSpPr/>
          <p:nvPr/>
        </p:nvSpPr>
        <p:spPr>
          <a:xfrm>
            <a:off x="4210882" y="3565830"/>
            <a:ext cx="922199" cy="847499"/>
          </a:xfrm>
          <a:prstGeom prst="mathMultiply">
            <a:avLst>
              <a:gd name="adj1" fmla="val 2352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0" name="Shape 822"/>
          <p:cNvSpPr txBox="1"/>
          <p:nvPr/>
        </p:nvSpPr>
        <p:spPr>
          <a:xfrm>
            <a:off x="3273657" y="4930880"/>
            <a:ext cx="922199" cy="847499"/>
          </a:xfrm>
          <a:prstGeom prst="rect">
            <a:avLst/>
          </a:prstGeom>
          <a:noFill/>
          <a:ln>
            <a:noFill/>
          </a:ln>
        </p:spPr>
        <p:txBody>
          <a:bodyPr lIns="91425" tIns="91425" rIns="91425" bIns="91425" anchor="t" anchorCtr="0">
            <a:noAutofit/>
          </a:bodyPr>
          <a:lstStyle/>
          <a:p>
            <a:pPr lvl="0" algn="ctr">
              <a:spcBef>
                <a:spcPts val="0"/>
              </a:spcBef>
              <a:buNone/>
            </a:pPr>
            <a:r>
              <a:rPr lang="en" sz="3600" b="1"/>
              <a:t>...</a:t>
            </a:r>
          </a:p>
        </p:txBody>
      </p:sp>
      <p:sp>
        <p:nvSpPr>
          <p:cNvPr id="101" name="Shape 823"/>
          <p:cNvSpPr/>
          <p:nvPr/>
        </p:nvSpPr>
        <p:spPr>
          <a:xfrm>
            <a:off x="6182032" y="3565830"/>
            <a:ext cx="825000" cy="847499"/>
          </a:xfrm>
          <a:prstGeom prst="mathEqual">
            <a:avLst>
              <a:gd name="adj1" fmla="val 23520"/>
              <a:gd name="adj2" fmla="val 1176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102" name="Shape 824"/>
          <p:cNvGrpSpPr/>
          <p:nvPr/>
        </p:nvGrpSpPr>
        <p:grpSpPr>
          <a:xfrm>
            <a:off x="7007045" y="2950305"/>
            <a:ext cx="1884599" cy="1884599"/>
            <a:chOff x="5720525" y="4769500"/>
            <a:chExt cx="1884599" cy="1884599"/>
          </a:xfrm>
        </p:grpSpPr>
        <p:sp>
          <p:nvSpPr>
            <p:cNvPr id="103" name="Shape 825"/>
            <p:cNvSpPr/>
            <p:nvPr/>
          </p:nvSpPr>
          <p:spPr>
            <a:xfrm>
              <a:off x="5720525" y="47695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4" name="Shape 826"/>
            <p:cNvSpPr/>
            <p:nvPr/>
          </p:nvSpPr>
          <p:spPr>
            <a:xfrm>
              <a:off x="5720525" y="50836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5" name="Shape 827"/>
            <p:cNvSpPr/>
            <p:nvPr/>
          </p:nvSpPr>
          <p:spPr>
            <a:xfrm>
              <a:off x="5720525" y="53977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6" name="Shape 828"/>
            <p:cNvSpPr/>
            <p:nvPr/>
          </p:nvSpPr>
          <p:spPr>
            <a:xfrm>
              <a:off x="5720525" y="57118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7" name="Shape 829"/>
            <p:cNvSpPr/>
            <p:nvPr/>
          </p:nvSpPr>
          <p:spPr>
            <a:xfrm>
              <a:off x="5720525" y="60259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8" name="Shape 830"/>
            <p:cNvSpPr/>
            <p:nvPr/>
          </p:nvSpPr>
          <p:spPr>
            <a:xfrm>
              <a:off x="5720525" y="63400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9" name="Shape 831"/>
            <p:cNvSpPr/>
            <p:nvPr/>
          </p:nvSpPr>
          <p:spPr>
            <a:xfrm>
              <a:off x="6034625" y="47695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0" name="Shape 832"/>
            <p:cNvSpPr/>
            <p:nvPr/>
          </p:nvSpPr>
          <p:spPr>
            <a:xfrm>
              <a:off x="6034625" y="50836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1" name="Shape 833"/>
            <p:cNvSpPr/>
            <p:nvPr/>
          </p:nvSpPr>
          <p:spPr>
            <a:xfrm>
              <a:off x="6034625" y="53977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2" name="Shape 834"/>
            <p:cNvSpPr/>
            <p:nvPr/>
          </p:nvSpPr>
          <p:spPr>
            <a:xfrm>
              <a:off x="6034625" y="57118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 name="Shape 835"/>
            <p:cNvSpPr/>
            <p:nvPr/>
          </p:nvSpPr>
          <p:spPr>
            <a:xfrm>
              <a:off x="6034625" y="60259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4" name="Shape 836"/>
            <p:cNvSpPr/>
            <p:nvPr/>
          </p:nvSpPr>
          <p:spPr>
            <a:xfrm>
              <a:off x="6034625" y="63400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837"/>
            <p:cNvSpPr/>
            <p:nvPr/>
          </p:nvSpPr>
          <p:spPr>
            <a:xfrm>
              <a:off x="6348725" y="47695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838"/>
            <p:cNvSpPr/>
            <p:nvPr/>
          </p:nvSpPr>
          <p:spPr>
            <a:xfrm>
              <a:off x="6348725" y="50836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839"/>
            <p:cNvSpPr/>
            <p:nvPr/>
          </p:nvSpPr>
          <p:spPr>
            <a:xfrm>
              <a:off x="6348725" y="53977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8" name="Shape 840"/>
            <p:cNvSpPr/>
            <p:nvPr/>
          </p:nvSpPr>
          <p:spPr>
            <a:xfrm>
              <a:off x="6348725" y="57118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9" name="Shape 841"/>
            <p:cNvSpPr/>
            <p:nvPr/>
          </p:nvSpPr>
          <p:spPr>
            <a:xfrm>
              <a:off x="6348725" y="60259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 name="Shape 842"/>
            <p:cNvSpPr/>
            <p:nvPr/>
          </p:nvSpPr>
          <p:spPr>
            <a:xfrm>
              <a:off x="6348725" y="63400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1" name="Shape 843"/>
            <p:cNvSpPr/>
            <p:nvPr/>
          </p:nvSpPr>
          <p:spPr>
            <a:xfrm>
              <a:off x="6662825" y="47695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2" name="Shape 844"/>
            <p:cNvSpPr/>
            <p:nvPr/>
          </p:nvSpPr>
          <p:spPr>
            <a:xfrm>
              <a:off x="6662825" y="50836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3" name="Shape 845"/>
            <p:cNvSpPr/>
            <p:nvPr/>
          </p:nvSpPr>
          <p:spPr>
            <a:xfrm>
              <a:off x="6662825" y="53977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4" name="Shape 846"/>
            <p:cNvSpPr/>
            <p:nvPr/>
          </p:nvSpPr>
          <p:spPr>
            <a:xfrm>
              <a:off x="6662825" y="57118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5" name="Shape 847"/>
            <p:cNvSpPr/>
            <p:nvPr/>
          </p:nvSpPr>
          <p:spPr>
            <a:xfrm>
              <a:off x="6662825" y="60259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6" name="Shape 848"/>
            <p:cNvSpPr/>
            <p:nvPr/>
          </p:nvSpPr>
          <p:spPr>
            <a:xfrm>
              <a:off x="6662825" y="63400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7" name="Shape 849"/>
            <p:cNvSpPr/>
            <p:nvPr/>
          </p:nvSpPr>
          <p:spPr>
            <a:xfrm>
              <a:off x="6976925" y="47695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8" name="Shape 850"/>
            <p:cNvSpPr/>
            <p:nvPr/>
          </p:nvSpPr>
          <p:spPr>
            <a:xfrm>
              <a:off x="6976925" y="50836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9" name="Shape 851"/>
            <p:cNvSpPr/>
            <p:nvPr/>
          </p:nvSpPr>
          <p:spPr>
            <a:xfrm>
              <a:off x="6976925" y="53977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0" name="Shape 852"/>
            <p:cNvSpPr/>
            <p:nvPr/>
          </p:nvSpPr>
          <p:spPr>
            <a:xfrm>
              <a:off x="6976925" y="57118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 name="Shape 853"/>
            <p:cNvSpPr/>
            <p:nvPr/>
          </p:nvSpPr>
          <p:spPr>
            <a:xfrm>
              <a:off x="6976925" y="60259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2" name="Shape 854"/>
            <p:cNvSpPr/>
            <p:nvPr/>
          </p:nvSpPr>
          <p:spPr>
            <a:xfrm>
              <a:off x="6976925" y="63400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3" name="Shape 855"/>
            <p:cNvSpPr/>
            <p:nvPr/>
          </p:nvSpPr>
          <p:spPr>
            <a:xfrm>
              <a:off x="7291025" y="47695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4" name="Shape 856"/>
            <p:cNvSpPr/>
            <p:nvPr/>
          </p:nvSpPr>
          <p:spPr>
            <a:xfrm>
              <a:off x="7291025" y="50836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5" name="Shape 857"/>
            <p:cNvSpPr/>
            <p:nvPr/>
          </p:nvSpPr>
          <p:spPr>
            <a:xfrm>
              <a:off x="7291025" y="53977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6" name="Shape 858"/>
            <p:cNvSpPr/>
            <p:nvPr/>
          </p:nvSpPr>
          <p:spPr>
            <a:xfrm>
              <a:off x="7291025" y="57118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7" name="Shape 859"/>
            <p:cNvSpPr/>
            <p:nvPr/>
          </p:nvSpPr>
          <p:spPr>
            <a:xfrm>
              <a:off x="7291025" y="60259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8" name="Shape 860"/>
            <p:cNvSpPr/>
            <p:nvPr/>
          </p:nvSpPr>
          <p:spPr>
            <a:xfrm>
              <a:off x="7291025" y="6340000"/>
              <a:ext cx="314099" cy="314099"/>
            </a:xfrm>
            <a:prstGeom prst="rect">
              <a:avLst/>
            </a:prstGeom>
            <a:solidFill>
              <a:srgbClr val="D5A6B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39" name="Shape 861"/>
          <p:cNvSpPr txBox="1"/>
          <p:nvPr/>
        </p:nvSpPr>
        <p:spPr>
          <a:xfrm>
            <a:off x="1026157" y="5271380"/>
            <a:ext cx="1232099" cy="506999"/>
          </a:xfrm>
          <a:prstGeom prst="rect">
            <a:avLst/>
          </a:prstGeom>
          <a:noFill/>
          <a:ln>
            <a:noFill/>
          </a:ln>
        </p:spPr>
        <p:txBody>
          <a:bodyPr lIns="91425" tIns="91425" rIns="91425" bIns="91425" anchor="t" anchorCtr="0">
            <a:noAutofit/>
          </a:bodyPr>
          <a:lstStyle/>
          <a:p>
            <a:pPr lvl="0" algn="ctr" rtl="0">
              <a:spcBef>
                <a:spcPts val="0"/>
              </a:spcBef>
              <a:buNone/>
            </a:pPr>
            <a:r>
              <a:rPr lang="en" sz="1800"/>
              <a:t>INPUT MATRIX</a:t>
            </a:r>
          </a:p>
        </p:txBody>
      </p:sp>
      <p:sp>
        <p:nvSpPr>
          <p:cNvPr id="140" name="Shape 862"/>
          <p:cNvSpPr txBox="1"/>
          <p:nvPr/>
        </p:nvSpPr>
        <p:spPr>
          <a:xfrm>
            <a:off x="4851923" y="5271380"/>
            <a:ext cx="1611300" cy="506999"/>
          </a:xfrm>
          <a:prstGeom prst="rect">
            <a:avLst/>
          </a:prstGeom>
          <a:noFill/>
          <a:ln>
            <a:noFill/>
          </a:ln>
        </p:spPr>
        <p:txBody>
          <a:bodyPr lIns="91425" tIns="91425" rIns="91425" bIns="91425" anchor="t" anchorCtr="0">
            <a:noAutofit/>
          </a:bodyPr>
          <a:lstStyle/>
          <a:p>
            <a:pPr lvl="0" algn="ctr" rtl="0">
              <a:spcBef>
                <a:spcPts val="0"/>
              </a:spcBef>
              <a:buNone/>
            </a:pPr>
            <a:r>
              <a:rPr lang="en" sz="1800"/>
              <a:t>FILTER</a:t>
            </a:r>
          </a:p>
        </p:txBody>
      </p:sp>
      <p:sp>
        <p:nvSpPr>
          <p:cNvPr id="141" name="Shape 863"/>
          <p:cNvSpPr txBox="1"/>
          <p:nvPr/>
        </p:nvSpPr>
        <p:spPr>
          <a:xfrm>
            <a:off x="7333295" y="5269605"/>
            <a:ext cx="1232099" cy="664199"/>
          </a:xfrm>
          <a:prstGeom prst="rect">
            <a:avLst/>
          </a:prstGeom>
          <a:noFill/>
          <a:ln>
            <a:noFill/>
          </a:ln>
        </p:spPr>
        <p:txBody>
          <a:bodyPr lIns="91425" tIns="91425" rIns="91425" bIns="91425" anchor="t" anchorCtr="0">
            <a:noAutofit/>
          </a:bodyPr>
          <a:lstStyle/>
          <a:p>
            <a:pPr lvl="0" algn="ctr" rtl="0">
              <a:spcBef>
                <a:spcPts val="0"/>
              </a:spcBef>
              <a:buNone/>
            </a:pPr>
            <a:r>
              <a:rPr lang="en" sz="1800"/>
              <a:t>OUTPUT</a:t>
            </a:r>
          </a:p>
          <a:p>
            <a:pPr lvl="0" algn="ctr" rtl="0">
              <a:spcBef>
                <a:spcPts val="0"/>
              </a:spcBef>
              <a:buNone/>
            </a:pPr>
            <a:r>
              <a:rPr lang="en" sz="1800"/>
              <a:t>MATRIX</a:t>
            </a:r>
          </a:p>
        </p:txBody>
      </p:sp>
    </p:spTree>
    <p:extLst>
      <p:ext uri="{BB962C8B-B14F-4D97-AF65-F5344CB8AC3E}">
        <p14:creationId xmlns:p14="http://schemas.microsoft.com/office/powerpoint/2010/main" val="173043495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t>
            </a:r>
            <a:endParaRPr lang="en-US" dirty="0"/>
          </a:p>
        </p:txBody>
      </p:sp>
      <p:pic>
        <p:nvPicPr>
          <p:cNvPr id="3" name="Picture 2"/>
          <p:cNvPicPr>
            <a:picLocks noChangeAspect="1"/>
          </p:cNvPicPr>
          <p:nvPr/>
        </p:nvPicPr>
        <p:blipFill>
          <a:blip r:embed="rId3"/>
          <a:stretch>
            <a:fillRect/>
          </a:stretch>
        </p:blipFill>
        <p:spPr>
          <a:xfrm>
            <a:off x="1676400" y="2286000"/>
            <a:ext cx="1612900" cy="1460500"/>
          </a:xfrm>
          <a:prstGeom prst="rect">
            <a:avLst/>
          </a:prstGeom>
        </p:spPr>
      </p:pic>
      <p:pic>
        <p:nvPicPr>
          <p:cNvPr id="142" name="Picture 141"/>
          <p:cNvPicPr>
            <a:picLocks noChangeAspect="1"/>
          </p:cNvPicPr>
          <p:nvPr/>
        </p:nvPicPr>
        <p:blipFill>
          <a:blip r:embed="rId4"/>
          <a:stretch>
            <a:fillRect/>
          </a:stretch>
        </p:blipFill>
        <p:spPr>
          <a:xfrm>
            <a:off x="5486400" y="2286000"/>
            <a:ext cx="939800" cy="800100"/>
          </a:xfrm>
          <a:prstGeom prst="rect">
            <a:avLst/>
          </a:prstGeom>
        </p:spPr>
      </p:pic>
      <p:sp>
        <p:nvSpPr>
          <p:cNvPr id="147" name="TextBox 146"/>
          <p:cNvSpPr txBox="1"/>
          <p:nvPr/>
        </p:nvSpPr>
        <p:spPr>
          <a:xfrm>
            <a:off x="685800" y="2286000"/>
            <a:ext cx="1066800" cy="369332"/>
          </a:xfrm>
          <a:prstGeom prst="rect">
            <a:avLst/>
          </a:prstGeom>
          <a:noFill/>
        </p:spPr>
        <p:txBody>
          <a:bodyPr wrap="square" rtlCol="0">
            <a:spAutoFit/>
          </a:bodyPr>
          <a:lstStyle/>
          <a:p>
            <a:r>
              <a:rPr lang="en-US" dirty="0" smtClean="0"/>
              <a:t>Image</a:t>
            </a:r>
            <a:endParaRPr lang="en-US" dirty="0"/>
          </a:p>
        </p:txBody>
      </p:sp>
      <p:sp>
        <p:nvSpPr>
          <p:cNvPr id="148" name="TextBox 147"/>
          <p:cNvSpPr txBox="1"/>
          <p:nvPr/>
        </p:nvSpPr>
        <p:spPr>
          <a:xfrm>
            <a:off x="4724400" y="2286000"/>
            <a:ext cx="1066800" cy="369332"/>
          </a:xfrm>
          <a:prstGeom prst="rect">
            <a:avLst/>
          </a:prstGeom>
          <a:noFill/>
        </p:spPr>
        <p:txBody>
          <a:bodyPr wrap="square" rtlCol="0">
            <a:spAutoFit/>
          </a:bodyPr>
          <a:lstStyle/>
          <a:p>
            <a:r>
              <a:rPr lang="en-US" dirty="0" smtClean="0"/>
              <a:t>Filter</a:t>
            </a:r>
            <a:endParaRPr lang="en-US" dirty="0"/>
          </a:p>
        </p:txBody>
      </p:sp>
    </p:spTree>
    <p:extLst>
      <p:ext uri="{BB962C8B-B14F-4D97-AF65-F5344CB8AC3E}">
        <p14:creationId xmlns:p14="http://schemas.microsoft.com/office/powerpoint/2010/main" val="81667602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t>
            </a:r>
            <a:endParaRPr lang="en-US" dirty="0"/>
          </a:p>
        </p:txBody>
      </p:sp>
      <p:pic>
        <p:nvPicPr>
          <p:cNvPr id="3" name="Picture 2"/>
          <p:cNvPicPr>
            <a:picLocks noChangeAspect="1"/>
          </p:cNvPicPr>
          <p:nvPr/>
        </p:nvPicPr>
        <p:blipFill>
          <a:blip r:embed="rId3"/>
          <a:stretch>
            <a:fillRect/>
          </a:stretch>
        </p:blipFill>
        <p:spPr>
          <a:xfrm>
            <a:off x="1676400" y="2286000"/>
            <a:ext cx="1612900" cy="1460500"/>
          </a:xfrm>
          <a:prstGeom prst="rect">
            <a:avLst/>
          </a:prstGeom>
        </p:spPr>
      </p:pic>
      <p:pic>
        <p:nvPicPr>
          <p:cNvPr id="142" name="Picture 141"/>
          <p:cNvPicPr>
            <a:picLocks noChangeAspect="1"/>
          </p:cNvPicPr>
          <p:nvPr/>
        </p:nvPicPr>
        <p:blipFill>
          <a:blip r:embed="rId4"/>
          <a:stretch>
            <a:fillRect/>
          </a:stretch>
        </p:blipFill>
        <p:spPr>
          <a:xfrm>
            <a:off x="5486400" y="2286000"/>
            <a:ext cx="939800" cy="800100"/>
          </a:xfrm>
          <a:prstGeom prst="rect">
            <a:avLst/>
          </a:prstGeom>
        </p:spPr>
      </p:pic>
      <p:pic>
        <p:nvPicPr>
          <p:cNvPr id="146" name="Picture 145" descr="convolution_schematic.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0" y="4114800"/>
            <a:ext cx="3403600" cy="2489200"/>
          </a:xfrm>
          <a:prstGeom prst="rect">
            <a:avLst/>
          </a:prstGeom>
        </p:spPr>
      </p:pic>
      <p:sp>
        <p:nvSpPr>
          <p:cNvPr id="147" name="TextBox 146"/>
          <p:cNvSpPr txBox="1"/>
          <p:nvPr/>
        </p:nvSpPr>
        <p:spPr>
          <a:xfrm>
            <a:off x="685800" y="2286000"/>
            <a:ext cx="1066800" cy="369332"/>
          </a:xfrm>
          <a:prstGeom prst="rect">
            <a:avLst/>
          </a:prstGeom>
          <a:noFill/>
        </p:spPr>
        <p:txBody>
          <a:bodyPr wrap="square" rtlCol="0">
            <a:spAutoFit/>
          </a:bodyPr>
          <a:lstStyle/>
          <a:p>
            <a:r>
              <a:rPr lang="en-US" dirty="0" smtClean="0"/>
              <a:t>Image</a:t>
            </a:r>
            <a:endParaRPr lang="en-US" dirty="0"/>
          </a:p>
        </p:txBody>
      </p:sp>
      <p:sp>
        <p:nvSpPr>
          <p:cNvPr id="148" name="TextBox 147"/>
          <p:cNvSpPr txBox="1"/>
          <p:nvPr/>
        </p:nvSpPr>
        <p:spPr>
          <a:xfrm>
            <a:off x="4724400" y="2286000"/>
            <a:ext cx="1066800" cy="369332"/>
          </a:xfrm>
          <a:prstGeom prst="rect">
            <a:avLst/>
          </a:prstGeom>
          <a:noFill/>
        </p:spPr>
        <p:txBody>
          <a:bodyPr wrap="square" rtlCol="0">
            <a:spAutoFit/>
          </a:bodyPr>
          <a:lstStyle/>
          <a:p>
            <a:r>
              <a:rPr lang="en-US" dirty="0" smtClean="0"/>
              <a:t>Filter</a:t>
            </a:r>
            <a:endParaRPr lang="en-US" dirty="0"/>
          </a:p>
        </p:txBody>
      </p:sp>
    </p:spTree>
    <p:extLst>
      <p:ext uri="{BB962C8B-B14F-4D97-AF65-F5344CB8AC3E}">
        <p14:creationId xmlns:p14="http://schemas.microsoft.com/office/powerpoint/2010/main" val="235516076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 – The intuition</a:t>
            </a:r>
            <a:endParaRPr lang="en-US" dirty="0"/>
          </a:p>
        </p:txBody>
      </p:sp>
      <p:pic>
        <p:nvPicPr>
          <p:cNvPr id="142" name="Picture 141"/>
          <p:cNvPicPr>
            <a:picLocks noChangeAspect="1"/>
          </p:cNvPicPr>
          <p:nvPr/>
        </p:nvPicPr>
        <p:blipFill>
          <a:blip r:embed="rId3"/>
          <a:stretch>
            <a:fillRect/>
          </a:stretch>
        </p:blipFill>
        <p:spPr>
          <a:xfrm>
            <a:off x="596646" y="2259800"/>
            <a:ext cx="7924800" cy="3530600"/>
          </a:xfrm>
          <a:prstGeom prst="rect">
            <a:avLst/>
          </a:prstGeom>
        </p:spPr>
      </p:pic>
    </p:spTree>
    <p:extLst>
      <p:ext uri="{BB962C8B-B14F-4D97-AF65-F5344CB8AC3E}">
        <p14:creationId xmlns:p14="http://schemas.microsoft.com/office/powerpoint/2010/main" val="324199284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 – the intuition</a:t>
            </a:r>
            <a:endParaRPr lang="en-US" dirty="0"/>
          </a:p>
        </p:txBody>
      </p:sp>
      <p:sp>
        <p:nvSpPr>
          <p:cNvPr id="3" name="Content Placeholder 2"/>
          <p:cNvSpPr>
            <a:spLocks noGrp="1"/>
          </p:cNvSpPr>
          <p:nvPr>
            <p:ph idx="1"/>
          </p:nvPr>
        </p:nvSpPr>
        <p:spPr/>
        <p:txBody>
          <a:bodyPr/>
          <a:lstStyle/>
          <a:p>
            <a:r>
              <a:rPr lang="en-US" dirty="0" smtClean="0"/>
              <a:t>Recall the curve detector</a:t>
            </a:r>
          </a:p>
          <a:p>
            <a:endParaRPr lang="en-US" dirty="0"/>
          </a:p>
        </p:txBody>
      </p:sp>
      <p:pic>
        <p:nvPicPr>
          <p:cNvPr id="5" name="Picture 4"/>
          <p:cNvPicPr>
            <a:picLocks noChangeAspect="1"/>
          </p:cNvPicPr>
          <p:nvPr/>
        </p:nvPicPr>
        <p:blipFill>
          <a:blip r:embed="rId3"/>
          <a:stretch>
            <a:fillRect/>
          </a:stretch>
        </p:blipFill>
        <p:spPr>
          <a:xfrm>
            <a:off x="560608" y="3225426"/>
            <a:ext cx="8191500" cy="2908300"/>
          </a:xfrm>
          <a:prstGeom prst="rect">
            <a:avLst/>
          </a:prstGeom>
        </p:spPr>
      </p:pic>
      <p:cxnSp>
        <p:nvCxnSpPr>
          <p:cNvPr id="7" name="Straight Arrow Connector 6"/>
          <p:cNvCxnSpPr/>
          <p:nvPr/>
        </p:nvCxnSpPr>
        <p:spPr bwMode="auto">
          <a:xfrm flipV="1">
            <a:off x="4250470" y="4548250"/>
            <a:ext cx="881192" cy="145128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 name="TextBox 8"/>
          <p:cNvSpPr txBox="1"/>
          <p:nvPr/>
        </p:nvSpPr>
        <p:spPr>
          <a:xfrm>
            <a:off x="4043122" y="6232786"/>
            <a:ext cx="4495642" cy="369332"/>
          </a:xfrm>
          <a:prstGeom prst="rect">
            <a:avLst/>
          </a:prstGeom>
          <a:noFill/>
        </p:spPr>
        <p:txBody>
          <a:bodyPr wrap="none" rtlCol="0">
            <a:spAutoFit/>
          </a:bodyPr>
          <a:lstStyle/>
          <a:p>
            <a:r>
              <a:rPr lang="en-US" dirty="0" smtClean="0"/>
              <a:t>Output matrix will have a large value here!</a:t>
            </a:r>
            <a:endParaRPr lang="en-US" dirty="0"/>
          </a:p>
        </p:txBody>
      </p:sp>
    </p:spTree>
    <p:extLst>
      <p:ext uri="{BB962C8B-B14F-4D97-AF65-F5344CB8AC3E}">
        <p14:creationId xmlns:p14="http://schemas.microsoft.com/office/powerpoint/2010/main" val="300724287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 – the intuition</a:t>
            </a:r>
            <a:endParaRPr lang="en-US" dirty="0"/>
          </a:p>
        </p:txBody>
      </p:sp>
      <p:pic>
        <p:nvPicPr>
          <p:cNvPr id="6" name="Picture 5"/>
          <p:cNvPicPr>
            <a:picLocks noChangeAspect="1"/>
          </p:cNvPicPr>
          <p:nvPr/>
        </p:nvPicPr>
        <p:blipFill>
          <a:blip r:embed="rId3"/>
          <a:stretch>
            <a:fillRect/>
          </a:stretch>
        </p:blipFill>
        <p:spPr>
          <a:xfrm>
            <a:off x="2036464" y="2333208"/>
            <a:ext cx="2971800" cy="1816100"/>
          </a:xfrm>
          <a:prstGeom prst="rect">
            <a:avLst/>
          </a:prstGeom>
        </p:spPr>
      </p:pic>
      <p:cxnSp>
        <p:nvCxnSpPr>
          <p:cNvPr id="7" name="Straight Arrow Connector 6"/>
          <p:cNvCxnSpPr/>
          <p:nvPr/>
        </p:nvCxnSpPr>
        <p:spPr bwMode="auto">
          <a:xfrm flipV="1">
            <a:off x="3615476" y="3369060"/>
            <a:ext cx="881192" cy="145128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p:cNvSpPr txBox="1"/>
          <p:nvPr/>
        </p:nvSpPr>
        <p:spPr>
          <a:xfrm>
            <a:off x="3343378" y="4898122"/>
            <a:ext cx="4311584" cy="646331"/>
          </a:xfrm>
          <a:prstGeom prst="rect">
            <a:avLst/>
          </a:prstGeom>
          <a:noFill/>
        </p:spPr>
        <p:txBody>
          <a:bodyPr wrap="none" rtlCol="0">
            <a:spAutoFit/>
          </a:bodyPr>
          <a:lstStyle/>
          <a:p>
            <a:r>
              <a:rPr lang="en-US" dirty="0" smtClean="0"/>
              <a:t>Conversely, the output matrix will have a </a:t>
            </a:r>
          </a:p>
          <a:p>
            <a:r>
              <a:rPr lang="en-US" dirty="0"/>
              <a:t>z</a:t>
            </a:r>
            <a:r>
              <a:rPr lang="en-US" dirty="0" smtClean="0"/>
              <a:t>ero value here!</a:t>
            </a:r>
            <a:endParaRPr lang="en-US" dirty="0"/>
          </a:p>
        </p:txBody>
      </p:sp>
    </p:spTree>
    <p:extLst>
      <p:ext uri="{BB962C8B-B14F-4D97-AF65-F5344CB8AC3E}">
        <p14:creationId xmlns:p14="http://schemas.microsoft.com/office/powerpoint/2010/main" val="237625842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a:t>
            </a:r>
            <a:endParaRPr lang="en-US" dirty="0"/>
          </a:p>
        </p:txBody>
      </p:sp>
      <p:pic>
        <p:nvPicPr>
          <p:cNvPr id="4" name="Picture 3"/>
          <p:cNvPicPr>
            <a:picLocks noChangeAspect="1"/>
          </p:cNvPicPr>
          <p:nvPr/>
        </p:nvPicPr>
        <p:blipFill>
          <a:blip r:embed="rId3"/>
          <a:stretch>
            <a:fillRect/>
          </a:stretch>
        </p:blipFill>
        <p:spPr>
          <a:xfrm>
            <a:off x="782830" y="1782426"/>
            <a:ext cx="1927961" cy="1444110"/>
          </a:xfrm>
          <a:prstGeom prst="rect">
            <a:avLst/>
          </a:prstGeom>
        </p:spPr>
      </p:pic>
      <p:pic>
        <p:nvPicPr>
          <p:cNvPr id="5" name="Picture 4"/>
          <p:cNvPicPr>
            <a:picLocks noChangeAspect="1"/>
          </p:cNvPicPr>
          <p:nvPr/>
        </p:nvPicPr>
        <p:blipFill>
          <a:blip r:embed="rId4"/>
          <a:stretch>
            <a:fillRect/>
          </a:stretch>
        </p:blipFill>
        <p:spPr>
          <a:xfrm>
            <a:off x="782904" y="5014746"/>
            <a:ext cx="1920166" cy="1451288"/>
          </a:xfrm>
          <a:prstGeom prst="rect">
            <a:avLst/>
          </a:prstGeom>
        </p:spPr>
      </p:pic>
      <p:pic>
        <p:nvPicPr>
          <p:cNvPr id="6" name="Picture 5"/>
          <p:cNvPicPr>
            <a:picLocks noChangeAspect="1"/>
          </p:cNvPicPr>
          <p:nvPr/>
        </p:nvPicPr>
        <p:blipFill>
          <a:blip r:embed="rId5"/>
          <a:stretch>
            <a:fillRect/>
          </a:stretch>
        </p:blipFill>
        <p:spPr>
          <a:xfrm>
            <a:off x="4502218" y="3350116"/>
            <a:ext cx="1935569" cy="1418432"/>
          </a:xfrm>
          <a:prstGeom prst="rect">
            <a:avLst/>
          </a:prstGeom>
        </p:spPr>
      </p:pic>
      <p:pic>
        <p:nvPicPr>
          <p:cNvPr id="7" name="Picture 6"/>
          <p:cNvPicPr>
            <a:picLocks noChangeAspect="1"/>
          </p:cNvPicPr>
          <p:nvPr/>
        </p:nvPicPr>
        <p:blipFill>
          <a:blip r:embed="rId6"/>
          <a:stretch>
            <a:fillRect/>
          </a:stretch>
        </p:blipFill>
        <p:spPr>
          <a:xfrm>
            <a:off x="758188" y="3447796"/>
            <a:ext cx="1975048" cy="1307802"/>
          </a:xfrm>
          <a:prstGeom prst="rect">
            <a:avLst/>
          </a:prstGeom>
        </p:spPr>
      </p:pic>
      <p:pic>
        <p:nvPicPr>
          <p:cNvPr id="9" name="Picture 8"/>
          <p:cNvPicPr>
            <a:picLocks noChangeAspect="1"/>
          </p:cNvPicPr>
          <p:nvPr/>
        </p:nvPicPr>
        <p:blipFill>
          <a:blip r:embed="rId7"/>
          <a:stretch>
            <a:fillRect/>
          </a:stretch>
        </p:blipFill>
        <p:spPr>
          <a:xfrm>
            <a:off x="4555868" y="1845918"/>
            <a:ext cx="2079014" cy="1378477"/>
          </a:xfrm>
          <a:prstGeom prst="rect">
            <a:avLst/>
          </a:prstGeom>
        </p:spPr>
      </p:pic>
      <p:cxnSp>
        <p:nvCxnSpPr>
          <p:cNvPr id="11" name="Straight Connector 10"/>
          <p:cNvCxnSpPr/>
          <p:nvPr/>
        </p:nvCxnSpPr>
        <p:spPr bwMode="auto">
          <a:xfrm flipV="1">
            <a:off x="2695582" y="2567751"/>
            <a:ext cx="544122" cy="249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V="1">
            <a:off x="2718448" y="4106655"/>
            <a:ext cx="544122" cy="249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flipV="1">
            <a:off x="2705424" y="5713417"/>
            <a:ext cx="544122" cy="249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flipV="1">
            <a:off x="6644888" y="2564643"/>
            <a:ext cx="544122" cy="249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p:cNvCxnSpPr/>
          <p:nvPr/>
        </p:nvCxnSpPr>
        <p:spPr bwMode="auto">
          <a:xfrm flipV="1">
            <a:off x="6447382" y="4051673"/>
            <a:ext cx="544122" cy="249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 name="Picture 2"/>
          <p:cNvPicPr>
            <a:picLocks noChangeAspect="1"/>
          </p:cNvPicPr>
          <p:nvPr/>
        </p:nvPicPr>
        <p:blipFill>
          <a:blip r:embed="rId8"/>
          <a:stretch>
            <a:fillRect/>
          </a:stretch>
        </p:blipFill>
        <p:spPr>
          <a:xfrm>
            <a:off x="4568818" y="5020666"/>
            <a:ext cx="2172001" cy="1445368"/>
          </a:xfrm>
          <a:prstGeom prst="rect">
            <a:avLst/>
          </a:prstGeom>
        </p:spPr>
      </p:pic>
      <p:cxnSp>
        <p:nvCxnSpPr>
          <p:cNvPr id="10" name="Straight Connector 9"/>
          <p:cNvCxnSpPr>
            <a:stCxn id="3" idx="3"/>
          </p:cNvCxnSpPr>
          <p:nvPr/>
        </p:nvCxnSpPr>
        <p:spPr bwMode="auto">
          <a:xfrm flipV="1">
            <a:off x="6740819" y="5740390"/>
            <a:ext cx="671597" cy="29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TextBox 11"/>
          <p:cNvSpPr txBox="1"/>
          <p:nvPr/>
        </p:nvSpPr>
        <p:spPr>
          <a:xfrm>
            <a:off x="7529040" y="5481242"/>
            <a:ext cx="1614960" cy="646331"/>
          </a:xfrm>
          <a:prstGeom prst="rect">
            <a:avLst/>
          </a:prstGeom>
          <a:noFill/>
        </p:spPr>
        <p:txBody>
          <a:bodyPr wrap="square" rtlCol="0">
            <a:spAutoFit/>
          </a:bodyPr>
          <a:lstStyle/>
          <a:p>
            <a:r>
              <a:rPr lang="en-US" dirty="0" smtClean="0"/>
              <a:t>Now tell me: cat or dog?</a:t>
            </a:r>
            <a:endParaRPr lang="en-US" dirty="0"/>
          </a:p>
        </p:txBody>
      </p:sp>
      <p:sp>
        <p:nvSpPr>
          <p:cNvPr id="13" name="Rounded Rectangle 12"/>
          <p:cNvSpPr/>
          <p:nvPr/>
        </p:nvSpPr>
        <p:spPr bwMode="auto">
          <a:xfrm>
            <a:off x="4263420" y="4872222"/>
            <a:ext cx="4763956" cy="1762236"/>
          </a:xfrm>
          <a:prstGeom prst="round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29" name="Rounded Rectangle 28"/>
          <p:cNvSpPr/>
          <p:nvPr/>
        </p:nvSpPr>
        <p:spPr bwMode="auto">
          <a:xfrm>
            <a:off x="3239704" y="2347490"/>
            <a:ext cx="1027496" cy="44052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Dog=1</a:t>
            </a:r>
            <a:endParaRPr kumimoji="0" lang="en-US" sz="1800" b="0" i="0" u="none" strike="noStrike" cap="none" normalizeH="0" baseline="0" dirty="0">
              <a:ln>
                <a:noFill/>
              </a:ln>
              <a:solidFill>
                <a:schemeClr val="tx1"/>
              </a:solidFill>
              <a:effectLst/>
              <a:latin typeface="Arial" charset="0"/>
              <a:ea typeface="ＭＳ Ｐゴシック" charset="0"/>
            </a:endParaRPr>
          </a:p>
        </p:txBody>
      </p:sp>
      <p:sp>
        <p:nvSpPr>
          <p:cNvPr id="30" name="Rounded Rectangle 29"/>
          <p:cNvSpPr/>
          <p:nvPr/>
        </p:nvSpPr>
        <p:spPr bwMode="auto">
          <a:xfrm>
            <a:off x="3276600" y="3886200"/>
            <a:ext cx="1027496" cy="44052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Cat=0</a:t>
            </a:r>
            <a:endParaRPr kumimoji="0" lang="en-US" sz="1800" b="0" i="0" u="none" strike="noStrike" cap="none" normalizeH="0" baseline="0" dirty="0">
              <a:ln>
                <a:noFill/>
              </a:ln>
              <a:solidFill>
                <a:schemeClr val="tx1"/>
              </a:solidFill>
              <a:effectLst/>
              <a:latin typeface="Arial" charset="0"/>
              <a:ea typeface="ＭＳ Ｐゴシック" charset="0"/>
            </a:endParaRPr>
          </a:p>
        </p:txBody>
      </p:sp>
      <p:sp>
        <p:nvSpPr>
          <p:cNvPr id="31" name="Rounded Rectangle 30"/>
          <p:cNvSpPr/>
          <p:nvPr/>
        </p:nvSpPr>
        <p:spPr bwMode="auto">
          <a:xfrm>
            <a:off x="3200400" y="5486400"/>
            <a:ext cx="1027496" cy="44052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Dog=1</a:t>
            </a:r>
            <a:endParaRPr kumimoji="0" lang="en-US" sz="1800" b="0" i="0" u="none" strike="noStrike" cap="none" normalizeH="0" baseline="0" dirty="0">
              <a:ln>
                <a:noFill/>
              </a:ln>
              <a:solidFill>
                <a:schemeClr val="tx1"/>
              </a:solidFill>
              <a:effectLst/>
              <a:latin typeface="Arial" charset="0"/>
              <a:ea typeface="ＭＳ Ｐゴシック" charset="0"/>
            </a:endParaRPr>
          </a:p>
        </p:txBody>
      </p:sp>
      <p:sp>
        <p:nvSpPr>
          <p:cNvPr id="32" name="Rounded Rectangle 31"/>
          <p:cNvSpPr/>
          <p:nvPr/>
        </p:nvSpPr>
        <p:spPr bwMode="auto">
          <a:xfrm>
            <a:off x="7162800" y="2362200"/>
            <a:ext cx="1027496" cy="44052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Cat=0</a:t>
            </a:r>
            <a:endParaRPr kumimoji="0" lang="en-US" sz="1800" b="0" i="0" u="none" strike="noStrike" cap="none" normalizeH="0" baseline="0" dirty="0">
              <a:ln>
                <a:noFill/>
              </a:ln>
              <a:solidFill>
                <a:schemeClr val="tx1"/>
              </a:solidFill>
              <a:effectLst/>
              <a:latin typeface="Arial" charset="0"/>
              <a:ea typeface="ＭＳ Ｐゴシック" charset="0"/>
            </a:endParaRPr>
          </a:p>
        </p:txBody>
      </p:sp>
      <p:sp>
        <p:nvSpPr>
          <p:cNvPr id="33" name="Rounded Rectangle 32"/>
          <p:cNvSpPr/>
          <p:nvPr/>
        </p:nvSpPr>
        <p:spPr bwMode="auto">
          <a:xfrm>
            <a:off x="6973504" y="3810000"/>
            <a:ext cx="1027496" cy="44052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Dog=1</a:t>
            </a:r>
            <a:endParaRPr kumimoji="0" lang="en-US" sz="1800" b="0" i="0" u="none" strike="noStrike" cap="none" normalizeH="0" baseline="0" dirty="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40985038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ppt_x"/>
                                          </p:val>
                                        </p:tav>
                                        <p:tav tm="100000">
                                          <p:val>
                                            <p:strVal val="#ppt_x"/>
                                          </p:val>
                                        </p:tav>
                                      </p:tavLst>
                                    </p:anim>
                                    <p:anim calcmode="lin" valueType="num">
                                      <p:cBhvr additive="base">
                                        <p:cTn id="52" dur="500" fill="hold"/>
                                        <p:tgtEl>
                                          <p:spTgt spid="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29" grpId="0" animBg="1"/>
      <p:bldP spid="30" grpId="0" animBg="1"/>
      <p:bldP spid="31" grpId="0" animBg="1"/>
      <p:bldP spid="32" grpId="0" animBg="1"/>
      <p:bldP spid="3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 - summary</a:t>
            </a:r>
            <a:endParaRPr lang="en-US" dirty="0"/>
          </a:p>
        </p:txBody>
      </p:sp>
      <p:sp>
        <p:nvSpPr>
          <p:cNvPr id="3" name="Content Placeholder 2"/>
          <p:cNvSpPr>
            <a:spLocks noGrp="1"/>
          </p:cNvSpPr>
          <p:nvPr>
            <p:ph idx="1"/>
          </p:nvPr>
        </p:nvSpPr>
        <p:spPr>
          <a:xfrm>
            <a:off x="457200" y="1600200"/>
            <a:ext cx="8229600" cy="3886200"/>
          </a:xfrm>
        </p:spPr>
        <p:txBody>
          <a:bodyPr/>
          <a:lstStyle/>
          <a:p>
            <a:r>
              <a:rPr lang="en-US" sz="2400" dirty="0" smtClean="0"/>
              <a:t>Different filters (each acting as a feature detector) produce a feature map</a:t>
            </a:r>
          </a:p>
          <a:p>
            <a:r>
              <a:rPr lang="en-US" sz="2400" i="1" dirty="0" smtClean="0"/>
              <a:t>Shallow</a:t>
            </a:r>
            <a:r>
              <a:rPr lang="en-US" sz="2400" dirty="0" smtClean="0"/>
              <a:t> layers detect </a:t>
            </a:r>
            <a:r>
              <a:rPr lang="en-US" sz="2400" i="1" dirty="0" smtClean="0"/>
              <a:t>low-level </a:t>
            </a:r>
            <a:r>
              <a:rPr lang="en-US" sz="2400" dirty="0" smtClean="0"/>
              <a:t>features</a:t>
            </a:r>
          </a:p>
          <a:p>
            <a:r>
              <a:rPr lang="en-US" sz="2400" i="1" dirty="0" smtClean="0"/>
              <a:t>Deeper</a:t>
            </a:r>
            <a:r>
              <a:rPr lang="en-US" sz="2400" dirty="0" smtClean="0"/>
              <a:t> layers learn more </a:t>
            </a:r>
            <a:r>
              <a:rPr lang="en-US" sz="2400" i="1" dirty="0" smtClean="0"/>
              <a:t>complicated</a:t>
            </a:r>
            <a:r>
              <a:rPr lang="en-US" sz="2400" dirty="0" smtClean="0"/>
              <a:t> features</a:t>
            </a:r>
            <a:endParaRPr lang="en-US" sz="2400" dirty="0"/>
          </a:p>
        </p:txBody>
      </p:sp>
      <p:pic>
        <p:nvPicPr>
          <p:cNvPr id="4" name="Picture 3"/>
          <p:cNvPicPr>
            <a:picLocks noChangeAspect="1"/>
          </p:cNvPicPr>
          <p:nvPr/>
        </p:nvPicPr>
        <p:blipFill>
          <a:blip r:embed="rId3"/>
          <a:stretch>
            <a:fillRect/>
          </a:stretch>
        </p:blipFill>
        <p:spPr>
          <a:xfrm>
            <a:off x="2922244" y="3340100"/>
            <a:ext cx="3429000" cy="3517900"/>
          </a:xfrm>
          <a:prstGeom prst="rect">
            <a:avLst/>
          </a:prstGeom>
        </p:spPr>
      </p:pic>
    </p:spTree>
    <p:extLst>
      <p:ext uri="{BB962C8B-B14F-4D97-AF65-F5344CB8AC3E}">
        <p14:creationId xmlns:p14="http://schemas.microsoft.com/office/powerpoint/2010/main" val="363953063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Shape 884"/>
          <p:cNvSpPr txBox="1">
            <a:spLocks noGrp="1"/>
          </p:cNvSpPr>
          <p:nvPr>
            <p:ph type="title"/>
          </p:nvPr>
        </p:nvSpPr>
        <p:spPr>
          <a:xfrm>
            <a:off x="311701" y="593367"/>
            <a:ext cx="8520599" cy="763599"/>
          </a:xfrm>
          <a:prstGeom prst="rect">
            <a:avLst/>
          </a:prstGeom>
        </p:spPr>
        <p:txBody>
          <a:bodyPr lIns="91425" tIns="91425" rIns="91425" bIns="91425" anchor="t" anchorCtr="0">
            <a:noAutofit/>
          </a:bodyPr>
          <a:lstStyle/>
          <a:p>
            <a:pPr lvl="0">
              <a:spcBef>
                <a:spcPts val="0"/>
              </a:spcBef>
              <a:buNone/>
            </a:pPr>
            <a:r>
              <a:rPr lang="en"/>
              <a:t>Pooling layers in CNN, deep structures</a:t>
            </a:r>
          </a:p>
        </p:txBody>
      </p:sp>
      <p:sp>
        <p:nvSpPr>
          <p:cNvPr id="885" name="Shape 885"/>
          <p:cNvSpPr txBox="1">
            <a:spLocks noGrp="1"/>
          </p:cNvSpPr>
          <p:nvPr>
            <p:ph type="body" idx="1"/>
          </p:nvPr>
        </p:nvSpPr>
        <p:spPr>
          <a:xfrm>
            <a:off x="311672" y="2158642"/>
            <a:ext cx="8520599" cy="1985200"/>
          </a:xfrm>
          <a:prstGeom prst="rect">
            <a:avLst/>
          </a:prstGeom>
        </p:spPr>
        <p:txBody>
          <a:bodyPr lIns="91425" tIns="91425" rIns="91425" bIns="91425" anchor="t" anchorCtr="0">
            <a:noAutofit/>
          </a:bodyPr>
          <a:lstStyle/>
          <a:p>
            <a:pPr marL="457200" lvl="0" indent="-228600" rtl="0">
              <a:spcBef>
                <a:spcPts val="0"/>
              </a:spcBef>
            </a:pPr>
            <a:r>
              <a:rPr lang="en" sz="2400" dirty="0"/>
              <a:t>Maybe a filter learns to detect </a:t>
            </a:r>
            <a:r>
              <a:rPr lang="en" sz="2400" b="1" dirty="0"/>
              <a:t>eyes</a:t>
            </a:r>
          </a:p>
          <a:p>
            <a:pPr marL="457200" lvl="0" indent="-228600" rtl="0">
              <a:spcBef>
                <a:spcPts val="0"/>
              </a:spcBef>
            </a:pPr>
            <a:r>
              <a:rPr lang="en" sz="2400" dirty="0"/>
              <a:t>Precise location of eye is maybe unimportant</a:t>
            </a:r>
          </a:p>
          <a:p>
            <a:pPr marL="457200" lvl="0" indent="-228600">
              <a:spcBef>
                <a:spcPts val="0"/>
              </a:spcBef>
            </a:pPr>
            <a:r>
              <a:rPr lang="en" sz="2400" dirty="0"/>
              <a:t>Use a </a:t>
            </a:r>
            <a:r>
              <a:rPr lang="en" sz="2400" b="1" dirty="0"/>
              <a:t>pooling</a:t>
            </a:r>
            <a:r>
              <a:rPr lang="en" sz="2400" dirty="0"/>
              <a:t> layer to downsample</a:t>
            </a:r>
          </a:p>
        </p:txBody>
      </p:sp>
      <p:sp>
        <p:nvSpPr>
          <p:cNvPr id="886" name="Shape 886"/>
          <p:cNvSpPr/>
          <p:nvPr/>
        </p:nvSpPr>
        <p:spPr>
          <a:xfrm>
            <a:off x="736700" y="3679872"/>
            <a:ext cx="314099" cy="418799"/>
          </a:xfrm>
          <a:prstGeom prst="rect">
            <a:avLst/>
          </a:prstGeom>
          <a:solidFill>
            <a:srgbClr val="C27BA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7" name="Shape 887"/>
          <p:cNvSpPr/>
          <p:nvPr/>
        </p:nvSpPr>
        <p:spPr>
          <a:xfrm>
            <a:off x="736700" y="4098672"/>
            <a:ext cx="314099" cy="418799"/>
          </a:xfrm>
          <a:prstGeom prst="rect">
            <a:avLst/>
          </a:prstGeom>
          <a:solidFill>
            <a:srgbClr val="C27BA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8" name="Shape 888"/>
          <p:cNvSpPr/>
          <p:nvPr/>
        </p:nvSpPr>
        <p:spPr>
          <a:xfrm>
            <a:off x="736700" y="4517472"/>
            <a:ext cx="314099" cy="418799"/>
          </a:xfrm>
          <a:prstGeom prst="rect">
            <a:avLst/>
          </a:prstGeom>
          <a:solidFill>
            <a:srgbClr val="EAD1D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9" name="Shape 889"/>
          <p:cNvSpPr/>
          <p:nvPr/>
        </p:nvSpPr>
        <p:spPr>
          <a:xfrm>
            <a:off x="736700" y="4936272"/>
            <a:ext cx="314099" cy="418799"/>
          </a:xfrm>
          <a:prstGeom prst="rect">
            <a:avLst/>
          </a:prstGeom>
          <a:solidFill>
            <a:srgbClr val="EAD1D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0" name="Shape 890"/>
          <p:cNvSpPr/>
          <p:nvPr/>
        </p:nvSpPr>
        <p:spPr>
          <a:xfrm>
            <a:off x="736700" y="5355072"/>
            <a:ext cx="314099" cy="418799"/>
          </a:xfrm>
          <a:prstGeom prst="rect">
            <a:avLst/>
          </a:prstGeom>
          <a:solidFill>
            <a:srgbClr val="741B4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1" name="Shape 891"/>
          <p:cNvSpPr/>
          <p:nvPr/>
        </p:nvSpPr>
        <p:spPr>
          <a:xfrm>
            <a:off x="736700" y="5773872"/>
            <a:ext cx="314099" cy="418799"/>
          </a:xfrm>
          <a:prstGeom prst="rect">
            <a:avLst/>
          </a:prstGeom>
          <a:solidFill>
            <a:srgbClr val="741B4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2" name="Shape 892"/>
          <p:cNvSpPr/>
          <p:nvPr/>
        </p:nvSpPr>
        <p:spPr>
          <a:xfrm>
            <a:off x="1050800" y="3679872"/>
            <a:ext cx="314099" cy="418799"/>
          </a:xfrm>
          <a:prstGeom prst="rect">
            <a:avLst/>
          </a:prstGeom>
          <a:solidFill>
            <a:srgbClr val="C27BA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3" name="Shape 893"/>
          <p:cNvSpPr/>
          <p:nvPr/>
        </p:nvSpPr>
        <p:spPr>
          <a:xfrm>
            <a:off x="1050800" y="4098672"/>
            <a:ext cx="314099" cy="418799"/>
          </a:xfrm>
          <a:prstGeom prst="rect">
            <a:avLst/>
          </a:prstGeom>
          <a:solidFill>
            <a:srgbClr val="C27BA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4" name="Shape 894"/>
          <p:cNvSpPr/>
          <p:nvPr/>
        </p:nvSpPr>
        <p:spPr>
          <a:xfrm>
            <a:off x="1050800" y="4517472"/>
            <a:ext cx="314099" cy="418799"/>
          </a:xfrm>
          <a:prstGeom prst="rect">
            <a:avLst/>
          </a:prstGeom>
          <a:solidFill>
            <a:srgbClr val="EAD1D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5" name="Shape 895"/>
          <p:cNvSpPr/>
          <p:nvPr/>
        </p:nvSpPr>
        <p:spPr>
          <a:xfrm>
            <a:off x="1050800" y="4936272"/>
            <a:ext cx="314099" cy="418799"/>
          </a:xfrm>
          <a:prstGeom prst="rect">
            <a:avLst/>
          </a:prstGeom>
          <a:solidFill>
            <a:srgbClr val="EAD1D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6" name="Shape 896"/>
          <p:cNvSpPr/>
          <p:nvPr/>
        </p:nvSpPr>
        <p:spPr>
          <a:xfrm>
            <a:off x="1050800" y="5355072"/>
            <a:ext cx="314099" cy="418799"/>
          </a:xfrm>
          <a:prstGeom prst="rect">
            <a:avLst/>
          </a:prstGeom>
          <a:solidFill>
            <a:srgbClr val="741B4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7" name="Shape 897"/>
          <p:cNvSpPr/>
          <p:nvPr/>
        </p:nvSpPr>
        <p:spPr>
          <a:xfrm>
            <a:off x="1050800" y="5773872"/>
            <a:ext cx="314099" cy="418799"/>
          </a:xfrm>
          <a:prstGeom prst="rect">
            <a:avLst/>
          </a:prstGeom>
          <a:solidFill>
            <a:srgbClr val="C27BA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8" name="Shape 898"/>
          <p:cNvSpPr/>
          <p:nvPr/>
        </p:nvSpPr>
        <p:spPr>
          <a:xfrm>
            <a:off x="1364900" y="3679872"/>
            <a:ext cx="314099" cy="418799"/>
          </a:xfrm>
          <a:prstGeom prst="rect">
            <a:avLst/>
          </a:prstGeom>
          <a:solidFill>
            <a:srgbClr val="C27BA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9" name="Shape 899"/>
          <p:cNvSpPr/>
          <p:nvPr/>
        </p:nvSpPr>
        <p:spPr>
          <a:xfrm>
            <a:off x="1364900" y="4098672"/>
            <a:ext cx="314099" cy="418799"/>
          </a:xfrm>
          <a:prstGeom prst="rect">
            <a:avLst/>
          </a:prstGeom>
          <a:solidFill>
            <a:srgbClr val="741B4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0" name="Shape 900"/>
          <p:cNvSpPr/>
          <p:nvPr/>
        </p:nvSpPr>
        <p:spPr>
          <a:xfrm>
            <a:off x="1364900" y="4517472"/>
            <a:ext cx="314099" cy="418799"/>
          </a:xfrm>
          <a:prstGeom prst="rect">
            <a:avLst/>
          </a:prstGeom>
          <a:solidFill>
            <a:srgbClr val="C27BA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1" name="Shape 901"/>
          <p:cNvSpPr/>
          <p:nvPr/>
        </p:nvSpPr>
        <p:spPr>
          <a:xfrm>
            <a:off x="1364900" y="4936272"/>
            <a:ext cx="314099" cy="418799"/>
          </a:xfrm>
          <a:prstGeom prst="rect">
            <a:avLst/>
          </a:prstGeom>
          <a:solidFill>
            <a:srgbClr val="C27BA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2" name="Shape 902"/>
          <p:cNvSpPr/>
          <p:nvPr/>
        </p:nvSpPr>
        <p:spPr>
          <a:xfrm>
            <a:off x="1364900" y="5355072"/>
            <a:ext cx="314099" cy="418799"/>
          </a:xfrm>
          <a:prstGeom prst="rect">
            <a:avLst/>
          </a:prstGeom>
          <a:solidFill>
            <a:srgbClr val="EAD1D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3" name="Shape 903"/>
          <p:cNvSpPr/>
          <p:nvPr/>
        </p:nvSpPr>
        <p:spPr>
          <a:xfrm>
            <a:off x="1364900" y="5773872"/>
            <a:ext cx="314099" cy="418799"/>
          </a:xfrm>
          <a:prstGeom prst="rect">
            <a:avLst/>
          </a:prstGeom>
          <a:solidFill>
            <a:srgbClr val="EAD1D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4" name="Shape 904"/>
          <p:cNvSpPr/>
          <p:nvPr/>
        </p:nvSpPr>
        <p:spPr>
          <a:xfrm>
            <a:off x="1679000" y="3679872"/>
            <a:ext cx="314099" cy="418799"/>
          </a:xfrm>
          <a:prstGeom prst="rect">
            <a:avLst/>
          </a:prstGeom>
          <a:solidFill>
            <a:srgbClr val="741B4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5" name="Shape 905"/>
          <p:cNvSpPr/>
          <p:nvPr/>
        </p:nvSpPr>
        <p:spPr>
          <a:xfrm>
            <a:off x="1679000" y="4098672"/>
            <a:ext cx="314099" cy="418799"/>
          </a:xfrm>
          <a:prstGeom prst="rect">
            <a:avLst/>
          </a:prstGeom>
          <a:solidFill>
            <a:srgbClr val="C27BA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6" name="Shape 906"/>
          <p:cNvSpPr/>
          <p:nvPr/>
        </p:nvSpPr>
        <p:spPr>
          <a:xfrm>
            <a:off x="1679000" y="4517472"/>
            <a:ext cx="314099" cy="418799"/>
          </a:xfrm>
          <a:prstGeom prst="rect">
            <a:avLst/>
          </a:prstGeom>
          <a:solidFill>
            <a:srgbClr val="C27BA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7" name="Shape 907"/>
          <p:cNvSpPr/>
          <p:nvPr/>
        </p:nvSpPr>
        <p:spPr>
          <a:xfrm>
            <a:off x="1679000" y="4936272"/>
            <a:ext cx="314099" cy="418799"/>
          </a:xfrm>
          <a:prstGeom prst="rect">
            <a:avLst/>
          </a:prstGeom>
          <a:solidFill>
            <a:srgbClr val="EAD1D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8" name="Shape 908"/>
          <p:cNvSpPr/>
          <p:nvPr/>
        </p:nvSpPr>
        <p:spPr>
          <a:xfrm>
            <a:off x="1679000" y="5355072"/>
            <a:ext cx="314099" cy="418799"/>
          </a:xfrm>
          <a:prstGeom prst="rect">
            <a:avLst/>
          </a:prstGeom>
          <a:solidFill>
            <a:srgbClr val="C27BA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9" name="Shape 909"/>
          <p:cNvSpPr/>
          <p:nvPr/>
        </p:nvSpPr>
        <p:spPr>
          <a:xfrm>
            <a:off x="1679000" y="5773872"/>
            <a:ext cx="314099" cy="418799"/>
          </a:xfrm>
          <a:prstGeom prst="rect">
            <a:avLst/>
          </a:prstGeom>
          <a:solidFill>
            <a:srgbClr val="C27BA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0" name="Shape 910"/>
          <p:cNvSpPr/>
          <p:nvPr/>
        </p:nvSpPr>
        <p:spPr>
          <a:xfrm>
            <a:off x="1993100" y="3679872"/>
            <a:ext cx="314099" cy="418799"/>
          </a:xfrm>
          <a:prstGeom prst="rect">
            <a:avLst/>
          </a:prstGeom>
          <a:solidFill>
            <a:srgbClr val="C27BA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1" name="Shape 911"/>
          <p:cNvSpPr/>
          <p:nvPr/>
        </p:nvSpPr>
        <p:spPr>
          <a:xfrm>
            <a:off x="1993100" y="4098672"/>
            <a:ext cx="314099" cy="418799"/>
          </a:xfrm>
          <a:prstGeom prst="rect">
            <a:avLst/>
          </a:prstGeom>
          <a:solidFill>
            <a:srgbClr val="EAD1D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2" name="Shape 912"/>
          <p:cNvSpPr/>
          <p:nvPr/>
        </p:nvSpPr>
        <p:spPr>
          <a:xfrm>
            <a:off x="1993100" y="4517472"/>
            <a:ext cx="314099" cy="418799"/>
          </a:xfrm>
          <a:prstGeom prst="rect">
            <a:avLst/>
          </a:prstGeom>
          <a:solidFill>
            <a:srgbClr val="C27BA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3" name="Shape 913"/>
          <p:cNvSpPr/>
          <p:nvPr/>
        </p:nvSpPr>
        <p:spPr>
          <a:xfrm>
            <a:off x="1993100" y="4936272"/>
            <a:ext cx="314099" cy="418799"/>
          </a:xfrm>
          <a:prstGeom prst="rect">
            <a:avLst/>
          </a:prstGeom>
          <a:solidFill>
            <a:srgbClr val="C27BA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4" name="Shape 914"/>
          <p:cNvSpPr/>
          <p:nvPr/>
        </p:nvSpPr>
        <p:spPr>
          <a:xfrm>
            <a:off x="1993100" y="5355072"/>
            <a:ext cx="314099" cy="418799"/>
          </a:xfrm>
          <a:prstGeom prst="rect">
            <a:avLst/>
          </a:prstGeom>
          <a:solidFill>
            <a:srgbClr val="EAD1D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5" name="Shape 915"/>
          <p:cNvSpPr/>
          <p:nvPr/>
        </p:nvSpPr>
        <p:spPr>
          <a:xfrm>
            <a:off x="1993100" y="5773872"/>
            <a:ext cx="314099" cy="418799"/>
          </a:xfrm>
          <a:prstGeom prst="rect">
            <a:avLst/>
          </a:prstGeom>
          <a:solidFill>
            <a:srgbClr val="C27BA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6" name="Shape 916"/>
          <p:cNvSpPr/>
          <p:nvPr/>
        </p:nvSpPr>
        <p:spPr>
          <a:xfrm>
            <a:off x="2307200" y="3679872"/>
            <a:ext cx="314099" cy="418799"/>
          </a:xfrm>
          <a:prstGeom prst="rect">
            <a:avLst/>
          </a:prstGeom>
          <a:solidFill>
            <a:srgbClr val="C27BA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7" name="Shape 917"/>
          <p:cNvSpPr/>
          <p:nvPr/>
        </p:nvSpPr>
        <p:spPr>
          <a:xfrm>
            <a:off x="2307200" y="4098672"/>
            <a:ext cx="314099" cy="418799"/>
          </a:xfrm>
          <a:prstGeom prst="rect">
            <a:avLst/>
          </a:prstGeom>
          <a:solidFill>
            <a:srgbClr val="EAD1D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8" name="Shape 918"/>
          <p:cNvSpPr/>
          <p:nvPr/>
        </p:nvSpPr>
        <p:spPr>
          <a:xfrm>
            <a:off x="2307200" y="4517472"/>
            <a:ext cx="314099" cy="418799"/>
          </a:xfrm>
          <a:prstGeom prst="rect">
            <a:avLst/>
          </a:prstGeom>
          <a:solidFill>
            <a:srgbClr val="C27BA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9" name="Shape 919"/>
          <p:cNvSpPr/>
          <p:nvPr/>
        </p:nvSpPr>
        <p:spPr>
          <a:xfrm>
            <a:off x="2307200" y="4936272"/>
            <a:ext cx="314099" cy="418799"/>
          </a:xfrm>
          <a:prstGeom prst="rect">
            <a:avLst/>
          </a:prstGeom>
          <a:solidFill>
            <a:srgbClr val="C27BA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0" name="Shape 920"/>
          <p:cNvSpPr/>
          <p:nvPr/>
        </p:nvSpPr>
        <p:spPr>
          <a:xfrm>
            <a:off x="2307200" y="5355072"/>
            <a:ext cx="314099" cy="418799"/>
          </a:xfrm>
          <a:prstGeom prst="rect">
            <a:avLst/>
          </a:prstGeom>
          <a:solidFill>
            <a:srgbClr val="C27BA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1" name="Shape 921"/>
          <p:cNvSpPr/>
          <p:nvPr/>
        </p:nvSpPr>
        <p:spPr>
          <a:xfrm>
            <a:off x="2307200" y="5773872"/>
            <a:ext cx="314099" cy="418799"/>
          </a:xfrm>
          <a:prstGeom prst="rect">
            <a:avLst/>
          </a:prstGeom>
          <a:solidFill>
            <a:srgbClr val="741B4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2" name="Shape 922"/>
          <p:cNvSpPr txBox="1"/>
          <p:nvPr/>
        </p:nvSpPr>
        <p:spPr>
          <a:xfrm>
            <a:off x="736700" y="6192672"/>
            <a:ext cx="1884599" cy="885599"/>
          </a:xfrm>
          <a:prstGeom prst="rect">
            <a:avLst/>
          </a:prstGeom>
          <a:noFill/>
          <a:ln>
            <a:noFill/>
          </a:ln>
        </p:spPr>
        <p:txBody>
          <a:bodyPr lIns="91425" tIns="91425" rIns="91425" bIns="91425" anchor="t" anchorCtr="0">
            <a:noAutofit/>
          </a:bodyPr>
          <a:lstStyle/>
          <a:p>
            <a:pPr lvl="0" algn="ctr" rtl="0">
              <a:spcBef>
                <a:spcPts val="0"/>
              </a:spcBef>
              <a:buNone/>
            </a:pPr>
            <a:r>
              <a:rPr lang="en" sz="1800"/>
              <a:t>CONVOLUTION</a:t>
            </a:r>
          </a:p>
          <a:p>
            <a:pPr lvl="0" algn="ctr" rtl="0">
              <a:spcBef>
                <a:spcPts val="0"/>
              </a:spcBef>
              <a:buNone/>
            </a:pPr>
            <a:r>
              <a:rPr lang="en" sz="1800"/>
              <a:t>OUTPUT</a:t>
            </a:r>
          </a:p>
        </p:txBody>
      </p:sp>
      <p:sp>
        <p:nvSpPr>
          <p:cNvPr id="923" name="Shape 923"/>
          <p:cNvSpPr/>
          <p:nvPr/>
        </p:nvSpPr>
        <p:spPr>
          <a:xfrm>
            <a:off x="4128037" y="4511872"/>
            <a:ext cx="314099" cy="4187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4" name="Shape 924"/>
          <p:cNvSpPr/>
          <p:nvPr/>
        </p:nvSpPr>
        <p:spPr>
          <a:xfrm>
            <a:off x="4128037" y="4930672"/>
            <a:ext cx="314099" cy="4187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5" name="Shape 925"/>
          <p:cNvSpPr/>
          <p:nvPr/>
        </p:nvSpPr>
        <p:spPr>
          <a:xfrm>
            <a:off x="4442137" y="4511872"/>
            <a:ext cx="314099" cy="4187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6" name="Shape 926"/>
          <p:cNvSpPr/>
          <p:nvPr/>
        </p:nvSpPr>
        <p:spPr>
          <a:xfrm>
            <a:off x="4442137" y="4930672"/>
            <a:ext cx="314099" cy="418799"/>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7" name="Shape 927"/>
          <p:cNvSpPr txBox="1"/>
          <p:nvPr/>
        </p:nvSpPr>
        <p:spPr>
          <a:xfrm>
            <a:off x="3476687" y="6192672"/>
            <a:ext cx="1884599" cy="885599"/>
          </a:xfrm>
          <a:prstGeom prst="rect">
            <a:avLst/>
          </a:prstGeom>
          <a:noFill/>
          <a:ln>
            <a:noFill/>
          </a:ln>
        </p:spPr>
        <p:txBody>
          <a:bodyPr lIns="91425" tIns="91425" rIns="91425" bIns="91425" anchor="t" anchorCtr="0">
            <a:noAutofit/>
          </a:bodyPr>
          <a:lstStyle/>
          <a:p>
            <a:pPr lvl="0" algn="ctr" rtl="0">
              <a:spcBef>
                <a:spcPts val="0"/>
              </a:spcBef>
              <a:buNone/>
            </a:pPr>
            <a:r>
              <a:rPr lang="en" sz="1800"/>
              <a:t>2x2 MAX</a:t>
            </a:r>
          </a:p>
          <a:p>
            <a:pPr lvl="0" algn="ctr" rtl="0">
              <a:spcBef>
                <a:spcPts val="0"/>
              </a:spcBef>
              <a:buNone/>
            </a:pPr>
            <a:r>
              <a:rPr lang="en" sz="1800"/>
              <a:t>POOL</a:t>
            </a:r>
          </a:p>
        </p:txBody>
      </p:sp>
      <p:sp>
        <p:nvSpPr>
          <p:cNvPr id="928" name="Shape 928"/>
          <p:cNvSpPr/>
          <p:nvPr/>
        </p:nvSpPr>
        <p:spPr>
          <a:xfrm>
            <a:off x="2970699" y="4517472"/>
            <a:ext cx="732600" cy="826399"/>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9" name="Shape 929"/>
          <p:cNvSpPr/>
          <p:nvPr/>
        </p:nvSpPr>
        <p:spPr>
          <a:xfrm>
            <a:off x="5309086" y="4517472"/>
            <a:ext cx="732600" cy="826399"/>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30" name="Shape 930"/>
          <p:cNvSpPr/>
          <p:nvPr/>
        </p:nvSpPr>
        <p:spPr>
          <a:xfrm>
            <a:off x="6530774" y="3679871"/>
            <a:ext cx="674400" cy="837599"/>
          </a:xfrm>
          <a:prstGeom prst="rect">
            <a:avLst/>
          </a:prstGeom>
          <a:solidFill>
            <a:srgbClr val="C27BA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31" name="Shape 931"/>
          <p:cNvSpPr/>
          <p:nvPr/>
        </p:nvSpPr>
        <p:spPr>
          <a:xfrm>
            <a:off x="6530774" y="4517472"/>
            <a:ext cx="674400" cy="837599"/>
          </a:xfrm>
          <a:prstGeom prst="rect">
            <a:avLst/>
          </a:prstGeom>
          <a:solidFill>
            <a:srgbClr val="EAD1D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32" name="Shape 932"/>
          <p:cNvSpPr/>
          <p:nvPr/>
        </p:nvSpPr>
        <p:spPr>
          <a:xfrm>
            <a:off x="6530774" y="5355072"/>
            <a:ext cx="674400" cy="837599"/>
          </a:xfrm>
          <a:prstGeom prst="rect">
            <a:avLst/>
          </a:prstGeom>
          <a:solidFill>
            <a:srgbClr val="741B4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33" name="Shape 933"/>
          <p:cNvSpPr/>
          <p:nvPr/>
        </p:nvSpPr>
        <p:spPr>
          <a:xfrm>
            <a:off x="7205290" y="3679871"/>
            <a:ext cx="674400" cy="837599"/>
          </a:xfrm>
          <a:prstGeom prst="rect">
            <a:avLst/>
          </a:prstGeom>
          <a:solidFill>
            <a:srgbClr val="741B4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34" name="Shape 934"/>
          <p:cNvSpPr/>
          <p:nvPr/>
        </p:nvSpPr>
        <p:spPr>
          <a:xfrm>
            <a:off x="7205290" y="4517472"/>
            <a:ext cx="674400" cy="837599"/>
          </a:xfrm>
          <a:prstGeom prst="rect">
            <a:avLst/>
          </a:prstGeom>
          <a:solidFill>
            <a:srgbClr val="C27BA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35" name="Shape 935"/>
          <p:cNvSpPr/>
          <p:nvPr/>
        </p:nvSpPr>
        <p:spPr>
          <a:xfrm>
            <a:off x="7205290" y="5355072"/>
            <a:ext cx="674400" cy="837599"/>
          </a:xfrm>
          <a:prstGeom prst="rect">
            <a:avLst/>
          </a:prstGeom>
          <a:solidFill>
            <a:srgbClr val="C27BA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36" name="Shape 936"/>
          <p:cNvSpPr/>
          <p:nvPr/>
        </p:nvSpPr>
        <p:spPr>
          <a:xfrm>
            <a:off x="7879807" y="3679871"/>
            <a:ext cx="674400" cy="837599"/>
          </a:xfrm>
          <a:prstGeom prst="rect">
            <a:avLst/>
          </a:prstGeom>
          <a:solidFill>
            <a:srgbClr val="C27BA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37" name="Shape 937"/>
          <p:cNvSpPr/>
          <p:nvPr/>
        </p:nvSpPr>
        <p:spPr>
          <a:xfrm>
            <a:off x="7879807" y="4517472"/>
            <a:ext cx="674400" cy="837599"/>
          </a:xfrm>
          <a:prstGeom prst="rect">
            <a:avLst/>
          </a:prstGeom>
          <a:solidFill>
            <a:srgbClr val="741B4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38" name="Shape 938"/>
          <p:cNvSpPr/>
          <p:nvPr/>
        </p:nvSpPr>
        <p:spPr>
          <a:xfrm>
            <a:off x="7879807" y="5355072"/>
            <a:ext cx="674400" cy="837599"/>
          </a:xfrm>
          <a:prstGeom prst="rect">
            <a:avLst/>
          </a:prstGeom>
          <a:solidFill>
            <a:srgbClr val="741B4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39" name="Shape 939"/>
          <p:cNvSpPr txBox="1"/>
          <p:nvPr/>
        </p:nvSpPr>
        <p:spPr>
          <a:xfrm>
            <a:off x="6530775" y="6192672"/>
            <a:ext cx="2023499" cy="885599"/>
          </a:xfrm>
          <a:prstGeom prst="rect">
            <a:avLst/>
          </a:prstGeom>
          <a:noFill/>
          <a:ln>
            <a:noFill/>
          </a:ln>
        </p:spPr>
        <p:txBody>
          <a:bodyPr lIns="91425" tIns="91425" rIns="91425" bIns="91425" anchor="t" anchorCtr="0">
            <a:noAutofit/>
          </a:bodyPr>
          <a:lstStyle/>
          <a:p>
            <a:pPr lvl="0" algn="ctr" rtl="0">
              <a:spcBef>
                <a:spcPts val="0"/>
              </a:spcBef>
              <a:buNone/>
            </a:pPr>
            <a:r>
              <a:rPr lang="en" sz="1800"/>
              <a:t>POOLING</a:t>
            </a:r>
          </a:p>
          <a:p>
            <a:pPr lvl="0" algn="ctr" rtl="0">
              <a:spcBef>
                <a:spcPts val="0"/>
              </a:spcBef>
              <a:buNone/>
            </a:pPr>
            <a:r>
              <a:rPr lang="en" sz="1800"/>
              <a:t>OUTPUT</a:t>
            </a:r>
          </a:p>
        </p:txBody>
      </p:sp>
    </p:spTree>
    <p:extLst>
      <p:ext uri="{BB962C8B-B14F-4D97-AF65-F5344CB8AC3E}">
        <p14:creationId xmlns:p14="http://schemas.microsoft.com/office/powerpoint/2010/main" val="309790301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Shape 958"/>
          <p:cNvSpPr txBox="1">
            <a:spLocks noGrp="1"/>
          </p:cNvSpPr>
          <p:nvPr>
            <p:ph type="title"/>
          </p:nvPr>
        </p:nvSpPr>
        <p:spPr>
          <a:xfrm>
            <a:off x="311701" y="593367"/>
            <a:ext cx="8520599" cy="763599"/>
          </a:xfrm>
          <a:prstGeom prst="rect">
            <a:avLst/>
          </a:prstGeom>
        </p:spPr>
        <p:txBody>
          <a:bodyPr lIns="91425" tIns="91425" rIns="91425" bIns="91425" anchor="t" anchorCtr="0">
            <a:noAutofit/>
          </a:bodyPr>
          <a:lstStyle/>
          <a:p>
            <a:pPr lvl="0">
              <a:spcBef>
                <a:spcPts val="0"/>
              </a:spcBef>
              <a:buNone/>
            </a:pPr>
            <a:r>
              <a:rPr lang="en"/>
              <a:t>Dropout - cheap regularization for ANN</a:t>
            </a:r>
          </a:p>
        </p:txBody>
      </p:sp>
      <p:sp>
        <p:nvSpPr>
          <p:cNvPr id="959" name="Shape 959"/>
          <p:cNvSpPr txBox="1"/>
          <p:nvPr/>
        </p:nvSpPr>
        <p:spPr>
          <a:xfrm>
            <a:off x="311701" y="6271501"/>
            <a:ext cx="8832299" cy="586399"/>
          </a:xfrm>
          <a:prstGeom prst="rect">
            <a:avLst/>
          </a:prstGeom>
          <a:noFill/>
          <a:ln>
            <a:noFill/>
          </a:ln>
        </p:spPr>
        <p:txBody>
          <a:bodyPr lIns="91425" tIns="91425" rIns="91425" bIns="91425" anchor="ctr" anchorCtr="0">
            <a:noAutofit/>
          </a:bodyPr>
          <a:lstStyle/>
          <a:p>
            <a:pPr lvl="0" algn="r" rtl="0">
              <a:spcBef>
                <a:spcPts val="0"/>
              </a:spcBef>
              <a:buNone/>
            </a:pPr>
            <a:r>
              <a:rPr lang="en" u="sng" dirty="0">
                <a:solidFill>
                  <a:schemeClr val="hlink"/>
                </a:solidFill>
                <a:hlinkClick r:id="rId3"/>
              </a:rPr>
              <a:t>http://jmlr.org/papers/volume15/srivastava14a/srivastava14a.pdf</a:t>
            </a:r>
          </a:p>
        </p:txBody>
      </p:sp>
      <p:pic>
        <p:nvPicPr>
          <p:cNvPr id="3" name="Picture 2" descr="Screen Shot 2017-01-23 at 4.20.4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2590800"/>
            <a:ext cx="4153120" cy="3200400"/>
          </a:xfrm>
          <a:prstGeom prst="rect">
            <a:avLst/>
          </a:prstGeom>
        </p:spPr>
      </p:pic>
      <p:pic>
        <p:nvPicPr>
          <p:cNvPr id="4" name="Picture 3" descr="Screen Shot 2017-01-23 at 4.20.3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400" y="2743200"/>
            <a:ext cx="4755523" cy="2637829"/>
          </a:xfrm>
          <a:prstGeom prst="rect">
            <a:avLst/>
          </a:prstGeom>
        </p:spPr>
      </p:pic>
    </p:spTree>
    <p:extLst>
      <p:ext uri="{BB962C8B-B14F-4D97-AF65-F5344CB8AC3E}">
        <p14:creationId xmlns:p14="http://schemas.microsoft.com/office/powerpoint/2010/main" val="404224489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Shape 944"/>
          <p:cNvSpPr txBox="1">
            <a:spLocks noGrp="1"/>
          </p:cNvSpPr>
          <p:nvPr>
            <p:ph type="title"/>
          </p:nvPr>
        </p:nvSpPr>
        <p:spPr>
          <a:xfrm>
            <a:off x="311701" y="593367"/>
            <a:ext cx="8520599" cy="763599"/>
          </a:xfrm>
          <a:prstGeom prst="rect">
            <a:avLst/>
          </a:prstGeom>
        </p:spPr>
        <p:txBody>
          <a:bodyPr lIns="91425" tIns="91425" rIns="91425" bIns="91425" anchor="t" anchorCtr="0">
            <a:noAutofit/>
          </a:bodyPr>
          <a:lstStyle/>
          <a:p>
            <a:pPr lvl="0">
              <a:spcBef>
                <a:spcPts val="0"/>
              </a:spcBef>
              <a:buNone/>
            </a:pPr>
            <a:r>
              <a:rPr lang="en"/>
              <a:t>Early ConvNet: “LeNet-5”</a:t>
            </a:r>
          </a:p>
        </p:txBody>
      </p:sp>
      <p:sp>
        <p:nvSpPr>
          <p:cNvPr id="946" name="Shape 946"/>
          <p:cNvSpPr txBox="1"/>
          <p:nvPr/>
        </p:nvSpPr>
        <p:spPr>
          <a:xfrm>
            <a:off x="2070301" y="6173433"/>
            <a:ext cx="5003399" cy="540000"/>
          </a:xfrm>
          <a:prstGeom prst="rect">
            <a:avLst/>
          </a:prstGeom>
          <a:noFill/>
          <a:ln>
            <a:noFill/>
          </a:ln>
        </p:spPr>
        <p:txBody>
          <a:bodyPr lIns="91425" tIns="91425" rIns="91425" bIns="91425" anchor="ctr" anchorCtr="0">
            <a:noAutofit/>
          </a:bodyPr>
          <a:lstStyle/>
          <a:p>
            <a:pPr lvl="0" algn="ctr" rtl="0">
              <a:spcBef>
                <a:spcPts val="0"/>
              </a:spcBef>
              <a:buNone/>
            </a:pPr>
            <a:r>
              <a:rPr lang="en"/>
              <a:t>http://deeplearning.net/tutorial/lenet.html</a:t>
            </a:r>
          </a:p>
        </p:txBody>
      </p:sp>
      <p:pic>
        <p:nvPicPr>
          <p:cNvPr id="2" name="Picture 1"/>
          <p:cNvPicPr>
            <a:picLocks noChangeAspect="1"/>
          </p:cNvPicPr>
          <p:nvPr/>
        </p:nvPicPr>
        <p:blipFill>
          <a:blip r:embed="rId3"/>
          <a:stretch>
            <a:fillRect/>
          </a:stretch>
        </p:blipFill>
        <p:spPr>
          <a:xfrm>
            <a:off x="0" y="2895600"/>
            <a:ext cx="9144000" cy="2175979"/>
          </a:xfrm>
          <a:prstGeom prst="rect">
            <a:avLst/>
          </a:prstGeom>
        </p:spPr>
      </p:pic>
    </p:spTree>
    <p:extLst>
      <p:ext uri="{BB962C8B-B14F-4D97-AF65-F5344CB8AC3E}">
        <p14:creationId xmlns:p14="http://schemas.microsoft.com/office/powerpoint/2010/main" val="243239999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 492"/>
          <p:cNvPicPr preferRelativeResize="0"/>
          <p:nvPr/>
        </p:nvPicPr>
        <p:blipFill>
          <a:blip r:embed="rId3">
            <a:alphaModFix/>
          </a:blip>
          <a:stretch>
            <a:fillRect/>
          </a:stretch>
        </p:blipFill>
        <p:spPr>
          <a:xfrm>
            <a:off x="996616" y="945930"/>
            <a:ext cx="783252" cy="5143499"/>
          </a:xfrm>
          <a:prstGeom prst="rect">
            <a:avLst/>
          </a:prstGeom>
          <a:noFill/>
          <a:ln>
            <a:noFill/>
          </a:ln>
        </p:spPr>
      </p:pic>
      <p:sp>
        <p:nvSpPr>
          <p:cNvPr id="3" name="Shape 493"/>
          <p:cNvSpPr txBox="1"/>
          <p:nvPr/>
        </p:nvSpPr>
        <p:spPr>
          <a:xfrm>
            <a:off x="-189832" y="3259155"/>
            <a:ext cx="1279200" cy="914699"/>
          </a:xfrm>
          <a:prstGeom prst="rect">
            <a:avLst/>
          </a:prstGeom>
          <a:noFill/>
          <a:ln>
            <a:noFill/>
          </a:ln>
        </p:spPr>
        <p:txBody>
          <a:bodyPr lIns="91425" tIns="91425" rIns="91425" bIns="91425" anchor="t" anchorCtr="0">
            <a:noAutofit/>
          </a:bodyPr>
          <a:lstStyle/>
          <a:p>
            <a:pPr lvl="0" algn="r" rtl="0">
              <a:spcBef>
                <a:spcPts val="0"/>
              </a:spcBef>
              <a:buNone/>
            </a:pPr>
            <a:r>
              <a:rPr lang="en" sz="2400"/>
              <a:t>“LeNet”</a:t>
            </a:r>
          </a:p>
          <a:p>
            <a:pPr lvl="0" algn="r">
              <a:spcBef>
                <a:spcPts val="0"/>
              </a:spcBef>
              <a:buNone/>
            </a:pPr>
            <a:r>
              <a:rPr lang="en" sz="2400"/>
              <a:t>1998:</a:t>
            </a:r>
          </a:p>
        </p:txBody>
      </p:sp>
      <p:sp>
        <p:nvSpPr>
          <p:cNvPr id="4" name="Shape 494"/>
          <p:cNvSpPr txBox="1"/>
          <p:nvPr/>
        </p:nvSpPr>
        <p:spPr>
          <a:xfrm>
            <a:off x="1640668" y="3259155"/>
            <a:ext cx="1609499" cy="914699"/>
          </a:xfrm>
          <a:prstGeom prst="rect">
            <a:avLst/>
          </a:prstGeom>
          <a:noFill/>
          <a:ln>
            <a:noFill/>
          </a:ln>
        </p:spPr>
        <p:txBody>
          <a:bodyPr lIns="91425" tIns="91425" rIns="91425" bIns="91425" anchor="t" anchorCtr="0">
            <a:noAutofit/>
          </a:bodyPr>
          <a:lstStyle/>
          <a:p>
            <a:pPr lvl="0" algn="r" rtl="0">
              <a:spcBef>
                <a:spcPts val="0"/>
              </a:spcBef>
              <a:buNone/>
            </a:pPr>
            <a:r>
              <a:rPr lang="en" sz="2400"/>
              <a:t>“AlexNet”</a:t>
            </a:r>
          </a:p>
          <a:p>
            <a:pPr lvl="0" algn="r" rtl="0">
              <a:spcBef>
                <a:spcPts val="0"/>
              </a:spcBef>
              <a:buNone/>
            </a:pPr>
            <a:r>
              <a:rPr lang="en" sz="2400"/>
              <a:t>2012:</a:t>
            </a:r>
          </a:p>
        </p:txBody>
      </p:sp>
      <p:pic>
        <p:nvPicPr>
          <p:cNvPr id="5" name="Shape 495"/>
          <p:cNvPicPr preferRelativeResize="0"/>
          <p:nvPr/>
        </p:nvPicPr>
        <p:blipFill>
          <a:blip r:embed="rId4">
            <a:alphaModFix/>
          </a:blip>
          <a:stretch>
            <a:fillRect/>
          </a:stretch>
        </p:blipFill>
        <p:spPr>
          <a:xfrm>
            <a:off x="3200187" y="945930"/>
            <a:ext cx="375310" cy="5143500"/>
          </a:xfrm>
          <a:prstGeom prst="rect">
            <a:avLst/>
          </a:prstGeom>
          <a:noFill/>
          <a:ln>
            <a:noFill/>
          </a:ln>
        </p:spPr>
      </p:pic>
      <p:sp>
        <p:nvSpPr>
          <p:cNvPr id="6" name="Shape 496"/>
          <p:cNvSpPr txBox="1"/>
          <p:nvPr/>
        </p:nvSpPr>
        <p:spPr>
          <a:xfrm>
            <a:off x="3529118" y="3259155"/>
            <a:ext cx="2094000" cy="914699"/>
          </a:xfrm>
          <a:prstGeom prst="rect">
            <a:avLst/>
          </a:prstGeom>
          <a:noFill/>
          <a:ln>
            <a:noFill/>
          </a:ln>
        </p:spPr>
        <p:txBody>
          <a:bodyPr lIns="91425" tIns="91425" rIns="91425" bIns="91425" anchor="t" anchorCtr="0">
            <a:noAutofit/>
          </a:bodyPr>
          <a:lstStyle/>
          <a:p>
            <a:pPr lvl="0" algn="r" rtl="0">
              <a:spcBef>
                <a:spcPts val="0"/>
              </a:spcBef>
              <a:buNone/>
            </a:pPr>
            <a:r>
              <a:rPr lang="en" sz="2400"/>
              <a:t>“GoogLeNet”</a:t>
            </a:r>
          </a:p>
          <a:p>
            <a:pPr lvl="0" algn="r" rtl="0">
              <a:spcBef>
                <a:spcPts val="0"/>
              </a:spcBef>
              <a:buNone/>
            </a:pPr>
            <a:r>
              <a:rPr lang="en" sz="2400"/>
              <a:t>2014:</a:t>
            </a:r>
          </a:p>
        </p:txBody>
      </p:sp>
      <p:pic>
        <p:nvPicPr>
          <p:cNvPr id="7" name="Shape 497"/>
          <p:cNvPicPr preferRelativeResize="0"/>
          <p:nvPr/>
        </p:nvPicPr>
        <p:blipFill>
          <a:blip r:embed="rId5">
            <a:alphaModFix/>
          </a:blip>
          <a:stretch>
            <a:fillRect/>
          </a:stretch>
        </p:blipFill>
        <p:spPr>
          <a:xfrm>
            <a:off x="5623116" y="945930"/>
            <a:ext cx="356353" cy="5143508"/>
          </a:xfrm>
          <a:prstGeom prst="rect">
            <a:avLst/>
          </a:prstGeom>
          <a:noFill/>
          <a:ln>
            <a:noFill/>
          </a:ln>
        </p:spPr>
      </p:pic>
      <p:sp>
        <p:nvSpPr>
          <p:cNvPr id="8" name="Shape 498"/>
          <p:cNvSpPr txBox="1"/>
          <p:nvPr/>
        </p:nvSpPr>
        <p:spPr>
          <a:xfrm>
            <a:off x="6544918" y="3259155"/>
            <a:ext cx="2094000" cy="914699"/>
          </a:xfrm>
          <a:prstGeom prst="rect">
            <a:avLst/>
          </a:prstGeom>
          <a:noFill/>
          <a:ln>
            <a:noFill/>
          </a:ln>
        </p:spPr>
        <p:txBody>
          <a:bodyPr lIns="91425" tIns="91425" rIns="91425" bIns="91425" anchor="t" anchorCtr="0">
            <a:noAutofit/>
          </a:bodyPr>
          <a:lstStyle/>
          <a:p>
            <a:pPr lvl="0" algn="r" rtl="0">
              <a:spcBef>
                <a:spcPts val="0"/>
              </a:spcBef>
              <a:buNone/>
            </a:pPr>
            <a:r>
              <a:rPr lang="en" sz="2400"/>
              <a:t>“Inception v3”</a:t>
            </a:r>
          </a:p>
          <a:p>
            <a:pPr lvl="0" algn="r" rtl="0">
              <a:spcBef>
                <a:spcPts val="0"/>
              </a:spcBef>
              <a:buNone/>
            </a:pPr>
            <a:r>
              <a:rPr lang="en" sz="2400"/>
              <a:t>2015:</a:t>
            </a:r>
          </a:p>
        </p:txBody>
      </p:sp>
      <p:pic>
        <p:nvPicPr>
          <p:cNvPr id="9" name="Shape 499"/>
          <p:cNvPicPr preferRelativeResize="0"/>
          <p:nvPr/>
        </p:nvPicPr>
        <p:blipFill>
          <a:blip r:embed="rId6">
            <a:alphaModFix/>
          </a:blip>
          <a:stretch>
            <a:fillRect/>
          </a:stretch>
        </p:blipFill>
        <p:spPr>
          <a:xfrm>
            <a:off x="8824749" y="945930"/>
            <a:ext cx="215587" cy="5143482"/>
          </a:xfrm>
          <a:prstGeom prst="rect">
            <a:avLst/>
          </a:prstGeom>
          <a:noFill/>
          <a:ln>
            <a:noFill/>
          </a:ln>
        </p:spPr>
      </p:pic>
      <p:sp>
        <p:nvSpPr>
          <p:cNvPr id="10" name="Shape 500"/>
          <p:cNvSpPr txBox="1"/>
          <p:nvPr/>
        </p:nvSpPr>
        <p:spPr>
          <a:xfrm>
            <a:off x="6106918" y="4869830"/>
            <a:ext cx="2531999" cy="1104299"/>
          </a:xfrm>
          <a:prstGeom prst="rect">
            <a:avLst/>
          </a:prstGeom>
          <a:noFill/>
          <a:ln>
            <a:noFill/>
          </a:ln>
        </p:spPr>
        <p:txBody>
          <a:bodyPr lIns="91425" tIns="91425" rIns="91425" bIns="91425" anchor="ctr" anchorCtr="0">
            <a:noAutofit/>
          </a:bodyPr>
          <a:lstStyle/>
          <a:p>
            <a:pPr lvl="0" rtl="0">
              <a:spcBef>
                <a:spcPts val="0"/>
              </a:spcBef>
              <a:buNone/>
            </a:pPr>
            <a:r>
              <a:rPr lang="en" dirty="0"/>
              <a:t>Source: </a:t>
            </a:r>
            <a:r>
              <a:rPr lang="en" u="sng" dirty="0">
                <a:solidFill>
                  <a:schemeClr val="hlink"/>
                </a:solidFill>
                <a:hlinkClick r:id="rId7"/>
              </a:rPr>
              <a:t>http://josephpcohen.com/w/visualizing-cnn-architectures-side-by-side-with-mxnet/</a:t>
            </a:r>
          </a:p>
        </p:txBody>
      </p:sp>
    </p:spTree>
    <p:extLst>
      <p:ext uri="{BB962C8B-B14F-4D97-AF65-F5344CB8AC3E}">
        <p14:creationId xmlns:p14="http://schemas.microsoft.com/office/powerpoint/2010/main" val="37959335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Shape 951"/>
          <p:cNvSpPr txBox="1">
            <a:spLocks noGrp="1"/>
          </p:cNvSpPr>
          <p:nvPr>
            <p:ph type="title"/>
          </p:nvPr>
        </p:nvSpPr>
        <p:spPr>
          <a:xfrm>
            <a:off x="311701" y="593367"/>
            <a:ext cx="8520599" cy="763599"/>
          </a:xfrm>
          <a:prstGeom prst="rect">
            <a:avLst/>
          </a:prstGeom>
        </p:spPr>
        <p:txBody>
          <a:bodyPr lIns="91425" tIns="91425" rIns="91425" bIns="91425" anchor="t" anchorCtr="0">
            <a:noAutofit/>
          </a:bodyPr>
          <a:lstStyle/>
          <a:p>
            <a:pPr lvl="0">
              <a:spcBef>
                <a:spcPts val="0"/>
              </a:spcBef>
              <a:buNone/>
            </a:pPr>
            <a:r>
              <a:rPr lang="en"/>
              <a:t>Project 3 - MNIST Digit Recognition</a:t>
            </a:r>
          </a:p>
        </p:txBody>
      </p:sp>
      <p:sp>
        <p:nvSpPr>
          <p:cNvPr id="952" name="Shape 952"/>
          <p:cNvSpPr txBox="1">
            <a:spLocks noGrp="1"/>
          </p:cNvSpPr>
          <p:nvPr>
            <p:ph type="body" idx="1"/>
          </p:nvPr>
        </p:nvSpPr>
        <p:spPr>
          <a:xfrm>
            <a:off x="272822" y="2210442"/>
            <a:ext cx="8520599" cy="4555200"/>
          </a:xfrm>
          <a:prstGeom prst="rect">
            <a:avLst/>
          </a:prstGeom>
        </p:spPr>
        <p:txBody>
          <a:bodyPr lIns="91425" tIns="91425" rIns="91425" bIns="91425" anchor="t" anchorCtr="0">
            <a:noAutofit/>
          </a:bodyPr>
          <a:lstStyle/>
          <a:p>
            <a:pPr marL="457200" lvl="0" indent="-228600" rtl="0">
              <a:lnSpc>
                <a:spcPct val="130000"/>
              </a:lnSpc>
              <a:spcBef>
                <a:spcPts val="0"/>
              </a:spcBef>
            </a:pPr>
            <a:r>
              <a:rPr lang="en" dirty="0"/>
              <a:t>Classify hand-written images of digits 0 to 9</a:t>
            </a:r>
          </a:p>
          <a:p>
            <a:pPr marL="457200" lvl="0" indent="-228600" rtl="0">
              <a:lnSpc>
                <a:spcPct val="130000"/>
              </a:lnSpc>
              <a:spcBef>
                <a:spcPts val="0"/>
              </a:spcBef>
            </a:pPr>
            <a:r>
              <a:rPr lang="en" dirty="0"/>
              <a:t>Classic “MNIST” data set used widely in ML research</a:t>
            </a:r>
          </a:p>
          <a:p>
            <a:pPr marL="457200" lvl="0" indent="-228600">
              <a:lnSpc>
                <a:spcPct val="130000"/>
              </a:lnSpc>
              <a:spcBef>
                <a:spcPts val="0"/>
              </a:spcBef>
            </a:pPr>
            <a:r>
              <a:rPr lang="en" dirty="0"/>
              <a:t>Will use convolutional neural networks!</a:t>
            </a:r>
          </a:p>
        </p:txBody>
      </p:sp>
    </p:spTree>
    <p:extLst>
      <p:ext uri="{BB962C8B-B14F-4D97-AF65-F5344CB8AC3E}">
        <p14:creationId xmlns:p14="http://schemas.microsoft.com/office/powerpoint/2010/main" val="3311613259"/>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Shape 975"/>
          <p:cNvSpPr txBox="1">
            <a:spLocks noGrp="1"/>
          </p:cNvSpPr>
          <p:nvPr>
            <p:ph type="title"/>
          </p:nvPr>
        </p:nvSpPr>
        <p:spPr>
          <a:xfrm>
            <a:off x="311701" y="593367"/>
            <a:ext cx="8520599" cy="763599"/>
          </a:xfrm>
          <a:prstGeom prst="rect">
            <a:avLst/>
          </a:prstGeom>
        </p:spPr>
        <p:txBody>
          <a:bodyPr lIns="91425" tIns="91425" rIns="91425" bIns="91425" anchor="t" anchorCtr="0">
            <a:noAutofit/>
          </a:bodyPr>
          <a:lstStyle/>
          <a:p>
            <a:pPr lvl="0" rtl="0">
              <a:spcBef>
                <a:spcPts val="0"/>
              </a:spcBef>
              <a:buNone/>
            </a:pPr>
            <a:r>
              <a:rPr lang="en"/>
              <a:t>Project 3 - Assignments - Try...</a:t>
            </a:r>
          </a:p>
        </p:txBody>
      </p:sp>
      <p:sp>
        <p:nvSpPr>
          <p:cNvPr id="976" name="Shape 976"/>
          <p:cNvSpPr txBox="1">
            <a:spLocks noGrp="1"/>
          </p:cNvSpPr>
          <p:nvPr>
            <p:ph type="body" idx="1"/>
          </p:nvPr>
        </p:nvSpPr>
        <p:spPr>
          <a:xfrm>
            <a:off x="311701" y="1536633"/>
            <a:ext cx="8520599" cy="4555200"/>
          </a:xfrm>
          <a:prstGeom prst="rect">
            <a:avLst/>
          </a:prstGeom>
        </p:spPr>
        <p:txBody>
          <a:bodyPr lIns="91425" tIns="91425" rIns="91425" bIns="91425" anchor="t" anchorCtr="0">
            <a:noAutofit/>
          </a:bodyPr>
          <a:lstStyle/>
          <a:p>
            <a:pPr marL="457200" lvl="0" indent="-228600" rtl="0">
              <a:lnSpc>
                <a:spcPct val="150000"/>
              </a:lnSpc>
              <a:spcBef>
                <a:spcPts val="0"/>
              </a:spcBef>
            </a:pPr>
            <a:r>
              <a:rPr lang="en" dirty="0"/>
              <a:t>… changing the filter sizes, max pool size</a:t>
            </a:r>
          </a:p>
          <a:p>
            <a:pPr marL="457200" lvl="0" indent="-228600" rtl="0">
              <a:lnSpc>
                <a:spcPct val="150000"/>
              </a:lnSpc>
              <a:spcBef>
                <a:spcPts val="0"/>
              </a:spcBef>
            </a:pPr>
            <a:r>
              <a:rPr lang="en" dirty="0"/>
              <a:t>... adding or removing layers</a:t>
            </a:r>
          </a:p>
          <a:p>
            <a:pPr marL="457200" lvl="0" indent="-228600" rtl="0">
              <a:lnSpc>
                <a:spcPct val="150000"/>
              </a:lnSpc>
              <a:spcBef>
                <a:spcPts val="0"/>
              </a:spcBef>
            </a:pPr>
            <a:r>
              <a:rPr lang="en" dirty="0"/>
              <a:t>... using SGD</a:t>
            </a:r>
          </a:p>
          <a:p>
            <a:pPr marL="457200" lvl="0" indent="-228600" rtl="0">
              <a:lnSpc>
                <a:spcPct val="150000"/>
              </a:lnSpc>
              <a:spcBef>
                <a:spcPts val="0"/>
              </a:spcBef>
            </a:pPr>
            <a:r>
              <a:rPr lang="en" dirty="0"/>
              <a:t>… varying the amount of dropout (with iteration?)</a:t>
            </a:r>
          </a:p>
          <a:p>
            <a:pPr marL="457200" lvl="0" indent="-228600" rtl="0">
              <a:lnSpc>
                <a:spcPct val="150000"/>
              </a:lnSpc>
              <a:spcBef>
                <a:spcPts val="0"/>
              </a:spcBef>
            </a:pPr>
            <a:r>
              <a:rPr lang="en" dirty="0"/>
              <a:t>… varying the batch size</a:t>
            </a:r>
          </a:p>
        </p:txBody>
      </p:sp>
    </p:spTree>
    <p:extLst>
      <p:ext uri="{BB962C8B-B14F-4D97-AF65-F5344CB8AC3E}">
        <p14:creationId xmlns:p14="http://schemas.microsoft.com/office/powerpoint/2010/main" val="272101743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a:t>
            </a:r>
            <a:endParaRPr lang="en-US" dirty="0"/>
          </a:p>
        </p:txBody>
      </p:sp>
      <p:sp>
        <p:nvSpPr>
          <p:cNvPr id="3" name="Content Placeholder 2"/>
          <p:cNvSpPr>
            <a:spLocks noGrp="1"/>
          </p:cNvSpPr>
          <p:nvPr>
            <p:ph idx="1"/>
          </p:nvPr>
        </p:nvSpPr>
        <p:spPr>
          <a:xfrm>
            <a:off x="457200" y="1981200"/>
            <a:ext cx="8289954" cy="4420010"/>
          </a:xfrm>
        </p:spPr>
        <p:txBody>
          <a:bodyPr/>
          <a:lstStyle/>
          <a:p>
            <a:pPr>
              <a:lnSpc>
                <a:spcPct val="150000"/>
              </a:lnSpc>
            </a:pPr>
            <a:r>
              <a:rPr lang="en-US" sz="2800" dirty="0" smtClean="0"/>
              <a:t>Each image is 32x32=1024 pixels</a:t>
            </a:r>
          </a:p>
          <a:p>
            <a:pPr>
              <a:lnSpc>
                <a:spcPct val="150000"/>
              </a:lnSpc>
            </a:pPr>
            <a:r>
              <a:rPr lang="en-US" sz="2800" dirty="0" smtClean="0"/>
              <a:t>3 channels: RGB</a:t>
            </a:r>
          </a:p>
          <a:p>
            <a:pPr>
              <a:lnSpc>
                <a:spcPct val="150000"/>
              </a:lnSpc>
            </a:pPr>
            <a:r>
              <a:rPr lang="en-US" sz="2800" dirty="0" smtClean="0"/>
              <a:t>Input is a 1024*3 = 3072 dimensional space</a:t>
            </a:r>
          </a:p>
          <a:p>
            <a:pPr marL="0" indent="0">
              <a:lnSpc>
                <a:spcPct val="150000"/>
              </a:lnSpc>
              <a:buNone/>
            </a:pPr>
            <a:endParaRPr lang="en-US" sz="2800" dirty="0"/>
          </a:p>
        </p:txBody>
      </p:sp>
    </p:spTree>
    <p:extLst>
      <p:ext uri="{BB962C8B-B14F-4D97-AF65-F5344CB8AC3E}">
        <p14:creationId xmlns:p14="http://schemas.microsoft.com/office/powerpoint/2010/main" val="205640799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a:t>
            </a:r>
            <a:endParaRPr lang="en-US" dirty="0"/>
          </a:p>
        </p:txBody>
      </p:sp>
      <p:sp>
        <p:nvSpPr>
          <p:cNvPr id="3" name="Content Placeholder 2"/>
          <p:cNvSpPr>
            <a:spLocks noGrp="1"/>
          </p:cNvSpPr>
          <p:nvPr>
            <p:ph idx="1"/>
          </p:nvPr>
        </p:nvSpPr>
        <p:spPr>
          <a:xfrm>
            <a:off x="457200" y="1981200"/>
            <a:ext cx="8289954" cy="4420010"/>
          </a:xfrm>
        </p:spPr>
        <p:txBody>
          <a:bodyPr/>
          <a:lstStyle/>
          <a:p>
            <a:pPr>
              <a:lnSpc>
                <a:spcPct val="150000"/>
              </a:lnSpc>
            </a:pPr>
            <a:r>
              <a:rPr lang="en-US" sz="2800" dirty="0" smtClean="0"/>
              <a:t>Each image is 32x32=1024 pixels</a:t>
            </a:r>
          </a:p>
          <a:p>
            <a:pPr>
              <a:lnSpc>
                <a:spcPct val="150000"/>
              </a:lnSpc>
            </a:pPr>
            <a:r>
              <a:rPr lang="en-US" sz="2800" dirty="0" smtClean="0"/>
              <a:t>3 channels: RGB</a:t>
            </a:r>
          </a:p>
          <a:p>
            <a:pPr>
              <a:lnSpc>
                <a:spcPct val="150000"/>
              </a:lnSpc>
            </a:pPr>
            <a:r>
              <a:rPr lang="en-US" sz="2800" dirty="0" smtClean="0"/>
              <a:t>Input is a 1024*3 = 3072 dimensional space</a:t>
            </a:r>
          </a:p>
          <a:p>
            <a:pPr>
              <a:lnSpc>
                <a:spcPct val="150000"/>
              </a:lnSpc>
            </a:pPr>
            <a:r>
              <a:rPr lang="en-US" sz="2800" dirty="0" smtClean="0"/>
              <a:t>Ground truth function                  if dog; else 0</a:t>
            </a:r>
          </a:p>
          <a:p>
            <a:pPr>
              <a:lnSpc>
                <a:spcPct val="150000"/>
              </a:lnSpc>
            </a:pPr>
            <a:r>
              <a:rPr lang="en-US" sz="2800" dirty="0" smtClean="0"/>
              <a:t>Given training samples                                   </a:t>
            </a:r>
            <a:r>
              <a:rPr lang="is-IS" sz="2800" dirty="0" smtClean="0"/>
              <a:t>can we find          ?</a:t>
            </a:r>
            <a:endParaRPr lang="en-US" sz="2800" dirty="0" smtClean="0"/>
          </a:p>
          <a:p>
            <a:pPr marL="0" indent="0">
              <a:lnSpc>
                <a:spcPct val="150000"/>
              </a:lnSpc>
              <a:buNone/>
            </a:pPr>
            <a:endParaRPr lang="en-US" sz="2800" dirty="0"/>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4406900"/>
            <a:ext cx="1663700" cy="46990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200" y="5181600"/>
            <a:ext cx="4076700" cy="393700"/>
          </a:xfrm>
          <a:prstGeom prst="rect">
            <a:avLst/>
          </a:prstGeom>
        </p:spPr>
      </p:pic>
      <p:pic>
        <p:nvPicPr>
          <p:cNvPr id="7" name="Picture 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7076" y="5715000"/>
            <a:ext cx="939800" cy="457200"/>
          </a:xfrm>
          <a:prstGeom prst="rect">
            <a:avLst/>
          </a:prstGeom>
        </p:spPr>
      </p:pic>
    </p:spTree>
    <p:extLst>
      <p:ext uri="{BB962C8B-B14F-4D97-AF65-F5344CB8AC3E}">
        <p14:creationId xmlns:p14="http://schemas.microsoft.com/office/powerpoint/2010/main" val="52037723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Perceptron: an early attempt</a:t>
            </a:r>
            <a:endParaRPr lang="en-US" dirty="0"/>
          </a:p>
        </p:txBody>
      </p:sp>
      <p:sp>
        <p:nvSpPr>
          <p:cNvPr id="4" name="Content Placeholder 3"/>
          <p:cNvSpPr>
            <a:spLocks noGrp="1"/>
          </p:cNvSpPr>
          <p:nvPr>
            <p:ph idx="1"/>
          </p:nvPr>
        </p:nvSpPr>
        <p:spPr/>
        <p:txBody>
          <a:bodyPr/>
          <a:lstStyle/>
          <a:p>
            <a:r>
              <a:rPr lang="en-US" dirty="0"/>
              <a:t> </a:t>
            </a:r>
            <a:endParaRPr lang="en-US" dirty="0" smtClean="0"/>
          </a:p>
          <a:p>
            <a:r>
              <a:rPr lang="en-US" i="1" dirty="0" smtClean="0"/>
              <a:t>Activation</a:t>
            </a:r>
            <a:r>
              <a:rPr lang="en-US" dirty="0" smtClean="0"/>
              <a:t> function</a:t>
            </a:r>
          </a:p>
          <a:p>
            <a:endParaRPr lang="en-US" dirty="0" smtClean="0"/>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2362200"/>
            <a:ext cx="3098800" cy="1143000"/>
          </a:xfrm>
          <a:prstGeom prst="rect">
            <a:avLst/>
          </a:prstGeom>
        </p:spPr>
      </p:pic>
      <p:pic>
        <p:nvPicPr>
          <p:cNvPr id="13" name="Picture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2044700"/>
            <a:ext cx="3124200" cy="469900"/>
          </a:xfrm>
          <a:prstGeom prst="rect">
            <a:avLst/>
          </a:prstGeom>
        </p:spPr>
      </p:pic>
    </p:spTree>
    <p:extLst>
      <p:ext uri="{BB962C8B-B14F-4D97-AF65-F5344CB8AC3E}">
        <p14:creationId xmlns:p14="http://schemas.microsoft.com/office/powerpoint/2010/main" val="169597161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M10203784">
  <a:themeElements>
    <a:clrScheme name="Office Theme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Office Theme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Office Theme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Office Theme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Office Theme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Office Theme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Office Theme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Office Theme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Office Theme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Office Theme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Office Theme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Office Theme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TM10203784</Template>
  <TotalTime>16521</TotalTime>
  <Words>5058</Words>
  <Application>Microsoft Macintosh PowerPoint</Application>
  <PresentationFormat>On-screen Show (4:3)</PresentationFormat>
  <Paragraphs>532</Paragraphs>
  <Slides>66</Slides>
  <Notes>52</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TM10203784</vt:lpstr>
      <vt:lpstr>Neural Networks and Deep Learning</vt:lpstr>
      <vt:lpstr>Goals today</vt:lpstr>
      <vt:lpstr>Plan for today</vt:lpstr>
      <vt:lpstr>Supervised Learning and Neural Nets</vt:lpstr>
      <vt:lpstr>Motivation</vt:lpstr>
      <vt:lpstr>Supervised Learning</vt:lpstr>
      <vt:lpstr>Supervised Learning</vt:lpstr>
      <vt:lpstr>Supervised Learning</vt:lpstr>
      <vt:lpstr>Perceptron: an early attempt</vt:lpstr>
      <vt:lpstr>Perceptron: an early attempt</vt:lpstr>
      <vt:lpstr>Perceptron: an early attempt</vt:lpstr>
      <vt:lpstr>Perceptron: an early attempt</vt:lpstr>
      <vt:lpstr>Main issue with Perceptron</vt:lpstr>
      <vt:lpstr>Multilayer perceptron</vt:lpstr>
      <vt:lpstr>Multilayer perceptron</vt:lpstr>
      <vt:lpstr>Multilayer perceptron</vt:lpstr>
      <vt:lpstr>The idea of activation function</vt:lpstr>
      <vt:lpstr>Ways to choose activation function</vt:lpstr>
      <vt:lpstr>Ways to choose activation function</vt:lpstr>
      <vt:lpstr>Final generalization for MLP</vt:lpstr>
      <vt:lpstr>Universal approximation theorem</vt:lpstr>
      <vt:lpstr>How do we optimize the neural net’s parameters?</vt:lpstr>
      <vt:lpstr>How do we optimize the neural net’s parameters?</vt:lpstr>
      <vt:lpstr>How do we optimize the neural net’s parameters?</vt:lpstr>
      <vt:lpstr>Backpropagation algorithm</vt:lpstr>
      <vt:lpstr>Backpropagation algorithm</vt:lpstr>
      <vt:lpstr>Notes on backpropagation</vt:lpstr>
      <vt:lpstr>Implementing Neural Nets with TensorFlow</vt:lpstr>
      <vt:lpstr>Frameworks for Implementing Neural Networks</vt:lpstr>
      <vt:lpstr>Today: Google TensorFlow</vt:lpstr>
      <vt:lpstr>Project 1 - Nonlinear classification</vt:lpstr>
      <vt:lpstr>Project 1: Non-linear classification</vt:lpstr>
      <vt:lpstr>Project 1: softmax layer</vt:lpstr>
      <vt:lpstr>Project 1: cross-entropy loss</vt:lpstr>
      <vt:lpstr>Project 1: extensions</vt:lpstr>
      <vt:lpstr>Unsupervised learning &amp; data representation</vt:lpstr>
      <vt:lpstr>Successful ML ingredients</vt:lpstr>
      <vt:lpstr>Successful ML ingredients</vt:lpstr>
      <vt:lpstr>Why unsupervised?</vt:lpstr>
      <vt:lpstr>Why unsupervised?</vt:lpstr>
      <vt:lpstr>Example: autoencoders</vt:lpstr>
      <vt:lpstr>PowerPoint Presentation</vt:lpstr>
      <vt:lpstr>Project 2 – “learn” binary?</vt:lpstr>
      <vt:lpstr>Project 2 – “learn” binary?</vt:lpstr>
      <vt:lpstr>Project 2 - Assignments - Try...</vt:lpstr>
      <vt:lpstr>Recent work on representations: word2vec</vt:lpstr>
      <vt:lpstr>PowerPoint Presentation</vt:lpstr>
      <vt:lpstr>“Unsupervised Representation Learning with Deep Convolutional Generative Adversarial Networks”</vt:lpstr>
      <vt:lpstr>Deep Learning with ConvNets</vt:lpstr>
      <vt:lpstr>ImageNet Classification Challenge (annual)</vt:lpstr>
      <vt:lpstr>Deep Learning for image processing</vt:lpstr>
      <vt:lpstr>What is deep learning?</vt:lpstr>
      <vt:lpstr>Basic ingredients of ConvNets</vt:lpstr>
      <vt:lpstr>Convolution</vt:lpstr>
      <vt:lpstr>Convolution</vt:lpstr>
      <vt:lpstr>Convolution</vt:lpstr>
      <vt:lpstr>Convolution – The intuition</vt:lpstr>
      <vt:lpstr>Convolution – the intuition</vt:lpstr>
      <vt:lpstr>Convolution – the intuition</vt:lpstr>
      <vt:lpstr>Convolution - summary</vt:lpstr>
      <vt:lpstr>Pooling layers in CNN, deep structures</vt:lpstr>
      <vt:lpstr>Dropout - cheap regularization for ANN</vt:lpstr>
      <vt:lpstr>Early ConvNet: “LeNet-5”</vt:lpstr>
      <vt:lpstr>PowerPoint Presentation</vt:lpstr>
      <vt:lpstr>Project 3 - MNIST Digit Recognition</vt:lpstr>
      <vt:lpstr>Project 3 - Assignments - Try...</vt:lpstr>
    </vt:vector>
  </TitlesOfParts>
  <Manager/>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and Deep Learning</dc:title>
  <dc:subject/>
  <dc:creator/>
  <cp:keywords/>
  <dc:description/>
  <cp:lastModifiedBy>Eli Gutin</cp:lastModifiedBy>
  <cp:revision>143</cp:revision>
  <cp:lastPrinted>1601-01-01T00:00:00Z</cp:lastPrinted>
  <dcterms:created xsi:type="dcterms:W3CDTF">1601-01-01T00:00:00Z</dcterms:created>
  <dcterms:modified xsi:type="dcterms:W3CDTF">2017-01-29T16:41:43Z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TC102037841033</vt:lpwstr>
  </property>
</Properties>
</file>